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72" r:id="rId3"/>
    <p:sldId id="273" r:id="rId4"/>
    <p:sldId id="274" r:id="rId5"/>
    <p:sldId id="275" r:id="rId6"/>
    <p:sldId id="277" r:id="rId7"/>
    <p:sldId id="263" r:id="rId8"/>
    <p:sldId id="258" r:id="rId9"/>
    <p:sldId id="264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D7D"/>
    <a:srgbClr val="E24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8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-2886" y="-9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" y="0"/>
            <a:ext cx="9144000" cy="685885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B9FD-4F98-45D3-B1E1-F2FE8859A306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F11FC-2168-45F1-BD63-7C8AD44948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591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B9FD-4F98-45D3-B1E1-F2FE8859A306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F11FC-2168-45F1-BD63-7C8AD44948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669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0B9FD-4F98-45D3-B1E1-F2FE8859A306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F11FC-2168-45F1-BD63-7C8AD44948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953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9.png"/><Relationship Id="rId7" Type="http://schemas.openxmlformats.org/officeDocument/2006/relationships/image" Target="../media/image4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914651" y="1978819"/>
            <a:ext cx="1657350" cy="29003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0" y="2441318"/>
            <a:ext cx="27884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소프트웨어공학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2800" dirty="0">
                <a:solidFill>
                  <a:srgbClr val="E24449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버스예매시스템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1998" y="3632686"/>
            <a:ext cx="38481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강명진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12142028</a:t>
            </a:r>
          </a:p>
          <a:p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조호성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12142067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812031"/>
            <a:ext cx="4572000" cy="45719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4572000" y="4812031"/>
            <a:ext cx="457200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1783595" y="2929427"/>
            <a:ext cx="841555" cy="1903588"/>
            <a:chOff x="1783595" y="2929427"/>
            <a:chExt cx="841555" cy="1903588"/>
          </a:xfrm>
        </p:grpSpPr>
        <p:grpSp>
          <p:nvGrpSpPr>
            <p:cNvPr id="13" name="Group 12"/>
            <p:cNvGrpSpPr/>
            <p:nvPr/>
          </p:nvGrpSpPr>
          <p:grpSpPr>
            <a:xfrm>
              <a:off x="1783595" y="2929427"/>
              <a:ext cx="841555" cy="1903588"/>
              <a:chOff x="1783595" y="2929427"/>
              <a:chExt cx="841555" cy="190358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190344" y="3575709"/>
                <a:ext cx="28059" cy="1257306"/>
              </a:xfrm>
              <a:prstGeom prst="rect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3595" y="2929427"/>
                <a:ext cx="841555" cy="842962"/>
              </a:xfrm>
              <a:prstGeom prst="rect">
                <a:avLst/>
              </a:prstGeom>
            </p:spPr>
          </p:pic>
        </p:grp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55" t="6527" r="7639" b="18195"/>
            <a:stretch/>
          </p:blipFill>
          <p:spPr>
            <a:xfrm>
              <a:off x="2044682" y="3227133"/>
              <a:ext cx="309342" cy="276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518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50" tmFilter="0,0; .5, 1; 1, 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 tmFilter="0,0; .5, 1; 1, 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4571999" y="0"/>
            <a:ext cx="457200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97462" y="1832837"/>
            <a:ext cx="2466413" cy="3209925"/>
            <a:chOff x="4572000" y="1889987"/>
            <a:chExt cx="2466413" cy="32099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93"/>
            <a:stretch/>
          </p:blipFill>
          <p:spPr>
            <a:xfrm>
              <a:off x="4572000" y="1889987"/>
              <a:ext cx="2466413" cy="3209925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5360052" y="2942679"/>
              <a:ext cx="841250" cy="552270"/>
              <a:chOff x="5577416" y="389063"/>
              <a:chExt cx="1027646" cy="674637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5670226" y="734194"/>
                <a:ext cx="864494" cy="3295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Freeform 44"/>
              <p:cNvSpPr/>
              <p:nvPr/>
            </p:nvSpPr>
            <p:spPr>
              <a:xfrm flipV="1">
                <a:off x="5993984" y="948821"/>
                <a:ext cx="180215" cy="88239"/>
              </a:xfrm>
              <a:custGeom>
                <a:avLst/>
                <a:gdLst>
                  <a:gd name="connsiteX0" fmla="*/ 93820 w 187640"/>
                  <a:gd name="connsiteY0" fmla="*/ 0 h 91875"/>
                  <a:gd name="connsiteX1" fmla="*/ 180721 w 187640"/>
                  <a:gd name="connsiteY1" fmla="*/ 57602 h 91875"/>
                  <a:gd name="connsiteX2" fmla="*/ 187640 w 187640"/>
                  <a:gd name="connsiteY2" fmla="*/ 91875 h 91875"/>
                  <a:gd name="connsiteX3" fmla="*/ 0 w 187640"/>
                  <a:gd name="connsiteY3" fmla="*/ 91875 h 91875"/>
                  <a:gd name="connsiteX4" fmla="*/ 6920 w 187640"/>
                  <a:gd name="connsiteY4" fmla="*/ 57602 h 91875"/>
                  <a:gd name="connsiteX5" fmla="*/ 93820 w 187640"/>
                  <a:gd name="connsiteY5" fmla="*/ 0 h 91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640" h="91875">
                    <a:moveTo>
                      <a:pt x="93820" y="0"/>
                    </a:moveTo>
                    <a:cubicBezTo>
                      <a:pt x="132886" y="0"/>
                      <a:pt x="166403" y="23752"/>
                      <a:pt x="180721" y="57602"/>
                    </a:cubicBezTo>
                    <a:lnTo>
                      <a:pt x="187640" y="91875"/>
                    </a:lnTo>
                    <a:lnTo>
                      <a:pt x="0" y="91875"/>
                    </a:lnTo>
                    <a:lnTo>
                      <a:pt x="6920" y="57602"/>
                    </a:lnTo>
                    <a:cubicBezTo>
                      <a:pt x="21237" y="23752"/>
                      <a:pt x="54755" y="0"/>
                      <a:pt x="93820" y="0"/>
                    </a:cubicBezTo>
                    <a:close/>
                  </a:path>
                </a:pathLst>
              </a:custGeom>
              <a:solidFill>
                <a:srgbClr val="DC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5902205" y="828912"/>
                <a:ext cx="54059" cy="540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183522" y="828912"/>
                <a:ext cx="54059" cy="540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577416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736550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895683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054816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213950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6373084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674273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833406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992539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151673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6310806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4" name="Rectangle 53"/>
          <p:cNvSpPr/>
          <p:nvPr/>
        </p:nvSpPr>
        <p:spPr>
          <a:xfrm>
            <a:off x="-1" y="0"/>
            <a:ext cx="457200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704661" y="2564053"/>
            <a:ext cx="2849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MVC</a:t>
            </a:r>
          </a:p>
        </p:txBody>
      </p:sp>
      <p:sp>
        <p:nvSpPr>
          <p:cNvPr id="8" name="Rectangle 7"/>
          <p:cNvSpPr/>
          <p:nvPr/>
        </p:nvSpPr>
        <p:spPr>
          <a:xfrm>
            <a:off x="-13682" y="3177533"/>
            <a:ext cx="25793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-Model View Controller</a:t>
            </a:r>
            <a:r>
              <a:rPr lang="ko-KR" altLang="en-US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의 약자로 </a:t>
            </a:r>
            <a:endParaRPr lang="en-US" altLang="ko-KR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</a:t>
            </a:r>
            <a:r>
              <a:rPr lang="ko-KR" altLang="en-US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가지의 역할로 구분하여 개발하는 </a:t>
            </a:r>
            <a:r>
              <a:rPr lang="ko-KR" altLang="en-US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패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턴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입니다</a:t>
            </a:r>
            <a:r>
              <a:rPr lang="en-US" altLang="ko-KR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737722" y="2593328"/>
            <a:ext cx="1668554" cy="1671344"/>
            <a:chOff x="3737722" y="2593328"/>
            <a:chExt cx="1668554" cy="16713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7722" y="2593328"/>
              <a:ext cx="1668554" cy="167134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848100" y="3051175"/>
              <a:ext cx="14382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3</a:t>
              </a:r>
              <a:endPara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25EE51B0-575B-4869-9A76-F57197F2CABA}"/>
              </a:ext>
            </a:extLst>
          </p:cNvPr>
          <p:cNvGrpSpPr/>
          <p:nvPr/>
        </p:nvGrpSpPr>
        <p:grpSpPr>
          <a:xfrm>
            <a:off x="2565698" y="642937"/>
            <a:ext cx="6578301" cy="5572125"/>
            <a:chOff x="2565698" y="642937"/>
            <a:chExt cx="6578301" cy="5572125"/>
          </a:xfrm>
        </p:grpSpPr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AAF3A7E0-0861-48AD-9AA7-9F961D8EB494}"/>
                </a:ext>
              </a:extLst>
            </p:cNvPr>
            <p:cNvGrpSpPr/>
            <p:nvPr/>
          </p:nvGrpSpPr>
          <p:grpSpPr>
            <a:xfrm>
              <a:off x="2565698" y="642937"/>
              <a:ext cx="6578301" cy="5572125"/>
              <a:chOff x="2565698" y="642937"/>
              <a:chExt cx="6578301" cy="5572125"/>
            </a:xfrm>
          </p:grpSpPr>
          <p:pic>
            <p:nvPicPr>
              <p:cNvPr id="11" name="그림 10">
                <a:extLst>
                  <a:ext uri="{FF2B5EF4-FFF2-40B4-BE49-F238E27FC236}">
                    <a16:creationId xmlns="" xmlns:a16="http://schemas.microsoft.com/office/drawing/2014/main" id="{D5B53312-4C20-46D6-B812-92D02AF3E6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5698" y="642937"/>
                <a:ext cx="6578301" cy="557212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CF9E66B4-3E53-4EA7-938A-F2FF93E1432D}"/>
                  </a:ext>
                </a:extLst>
              </p:cNvPr>
              <p:cNvSpPr txBox="1"/>
              <p:nvPr/>
            </p:nvSpPr>
            <p:spPr>
              <a:xfrm>
                <a:off x="3433949" y="5445582"/>
                <a:ext cx="13449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토르 보고싶어 클릭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A4E6CA28-1ED3-454D-B409-3D58FED11FA6}"/>
                </a:ext>
              </a:extLst>
            </p:cNvPr>
            <p:cNvSpPr txBox="1"/>
            <p:nvPr/>
          </p:nvSpPr>
          <p:spPr>
            <a:xfrm>
              <a:off x="6368422" y="5191668"/>
              <a:ext cx="15007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DB</a:t>
              </a:r>
              <a:r>
                <a:rPr lang="ko-KR" altLang="en-US" dirty="0"/>
                <a:t>에 토르 영상 찾아와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65068B33-902D-4439-992E-978FA71B201F}"/>
                </a:ext>
              </a:extLst>
            </p:cNvPr>
            <p:cNvSpPr txBox="1"/>
            <p:nvPr/>
          </p:nvSpPr>
          <p:spPr>
            <a:xfrm>
              <a:off x="7039545" y="1530514"/>
              <a:ext cx="15007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토르 영상 </a:t>
              </a:r>
              <a:endParaRPr lang="en-US" altLang="ko-KR" dirty="0"/>
            </a:p>
            <a:p>
              <a:r>
                <a:rPr lang="ko-KR" altLang="en-US" dirty="0"/>
                <a:t>여기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EC0A558A-5407-4BE1-BFEA-937351B4D8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566" y="1582146"/>
            <a:ext cx="76200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8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5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 tmFilter="0,0; .5, 1; 1, 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4571999" y="0"/>
            <a:ext cx="457200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97462" y="1832837"/>
            <a:ext cx="2466413" cy="3209925"/>
            <a:chOff x="4572000" y="1889987"/>
            <a:chExt cx="2466413" cy="32099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93"/>
            <a:stretch/>
          </p:blipFill>
          <p:spPr>
            <a:xfrm>
              <a:off x="4572000" y="1889987"/>
              <a:ext cx="2466413" cy="3209925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5360052" y="2942679"/>
              <a:ext cx="841250" cy="552270"/>
              <a:chOff x="5577416" y="389063"/>
              <a:chExt cx="1027646" cy="674637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5670226" y="734194"/>
                <a:ext cx="864494" cy="3295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Freeform 44"/>
              <p:cNvSpPr/>
              <p:nvPr/>
            </p:nvSpPr>
            <p:spPr>
              <a:xfrm flipV="1">
                <a:off x="5993984" y="948821"/>
                <a:ext cx="180215" cy="88239"/>
              </a:xfrm>
              <a:custGeom>
                <a:avLst/>
                <a:gdLst>
                  <a:gd name="connsiteX0" fmla="*/ 93820 w 187640"/>
                  <a:gd name="connsiteY0" fmla="*/ 0 h 91875"/>
                  <a:gd name="connsiteX1" fmla="*/ 180721 w 187640"/>
                  <a:gd name="connsiteY1" fmla="*/ 57602 h 91875"/>
                  <a:gd name="connsiteX2" fmla="*/ 187640 w 187640"/>
                  <a:gd name="connsiteY2" fmla="*/ 91875 h 91875"/>
                  <a:gd name="connsiteX3" fmla="*/ 0 w 187640"/>
                  <a:gd name="connsiteY3" fmla="*/ 91875 h 91875"/>
                  <a:gd name="connsiteX4" fmla="*/ 6920 w 187640"/>
                  <a:gd name="connsiteY4" fmla="*/ 57602 h 91875"/>
                  <a:gd name="connsiteX5" fmla="*/ 93820 w 187640"/>
                  <a:gd name="connsiteY5" fmla="*/ 0 h 91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640" h="91875">
                    <a:moveTo>
                      <a:pt x="93820" y="0"/>
                    </a:moveTo>
                    <a:cubicBezTo>
                      <a:pt x="132886" y="0"/>
                      <a:pt x="166403" y="23752"/>
                      <a:pt x="180721" y="57602"/>
                    </a:cubicBezTo>
                    <a:lnTo>
                      <a:pt x="187640" y="91875"/>
                    </a:lnTo>
                    <a:lnTo>
                      <a:pt x="0" y="91875"/>
                    </a:lnTo>
                    <a:lnTo>
                      <a:pt x="6920" y="57602"/>
                    </a:lnTo>
                    <a:cubicBezTo>
                      <a:pt x="21237" y="23752"/>
                      <a:pt x="54755" y="0"/>
                      <a:pt x="93820" y="0"/>
                    </a:cubicBezTo>
                    <a:close/>
                  </a:path>
                </a:pathLst>
              </a:custGeom>
              <a:solidFill>
                <a:srgbClr val="DC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5902205" y="828912"/>
                <a:ext cx="54059" cy="540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183522" y="828912"/>
                <a:ext cx="54059" cy="540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577416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736550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895683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054816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213950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6373084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674273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833406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992539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151673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6310806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4" name="Rectangle 53"/>
          <p:cNvSpPr/>
          <p:nvPr/>
        </p:nvSpPr>
        <p:spPr>
          <a:xfrm>
            <a:off x="-1" y="0"/>
            <a:ext cx="457200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704661" y="2564053"/>
            <a:ext cx="2849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분석</a:t>
            </a:r>
            <a:endParaRPr lang="en-US" altLang="ko-KR" sz="28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86" y="3356695"/>
            <a:ext cx="33556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분석클래스다이어그램</a:t>
            </a:r>
            <a:endParaRPr lang="en-US" altLang="ko-KR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37722" y="2593328"/>
            <a:ext cx="1668554" cy="1671344"/>
            <a:chOff x="3737722" y="2593328"/>
            <a:chExt cx="1668554" cy="16713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7722" y="2593328"/>
              <a:ext cx="1668554" cy="167134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848100" y="3051175"/>
              <a:ext cx="14382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3</a:t>
              </a:r>
              <a:endPara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461236"/>
            <a:ext cx="6890436" cy="531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129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5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 tmFilter="0,0; .5, 1; 1, 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4571999" y="0"/>
            <a:ext cx="457200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97462" y="1832837"/>
            <a:ext cx="2466413" cy="3209925"/>
            <a:chOff x="4572000" y="1889987"/>
            <a:chExt cx="2466413" cy="32099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93"/>
            <a:stretch/>
          </p:blipFill>
          <p:spPr>
            <a:xfrm>
              <a:off x="4572000" y="1889987"/>
              <a:ext cx="2466413" cy="3209925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5360052" y="2942679"/>
              <a:ext cx="841250" cy="552270"/>
              <a:chOff x="5577416" y="389063"/>
              <a:chExt cx="1027646" cy="674637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5670226" y="734194"/>
                <a:ext cx="864494" cy="3295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Freeform 44"/>
              <p:cNvSpPr/>
              <p:nvPr/>
            </p:nvSpPr>
            <p:spPr>
              <a:xfrm flipV="1">
                <a:off x="5993984" y="948821"/>
                <a:ext cx="180215" cy="88239"/>
              </a:xfrm>
              <a:custGeom>
                <a:avLst/>
                <a:gdLst>
                  <a:gd name="connsiteX0" fmla="*/ 93820 w 187640"/>
                  <a:gd name="connsiteY0" fmla="*/ 0 h 91875"/>
                  <a:gd name="connsiteX1" fmla="*/ 180721 w 187640"/>
                  <a:gd name="connsiteY1" fmla="*/ 57602 h 91875"/>
                  <a:gd name="connsiteX2" fmla="*/ 187640 w 187640"/>
                  <a:gd name="connsiteY2" fmla="*/ 91875 h 91875"/>
                  <a:gd name="connsiteX3" fmla="*/ 0 w 187640"/>
                  <a:gd name="connsiteY3" fmla="*/ 91875 h 91875"/>
                  <a:gd name="connsiteX4" fmla="*/ 6920 w 187640"/>
                  <a:gd name="connsiteY4" fmla="*/ 57602 h 91875"/>
                  <a:gd name="connsiteX5" fmla="*/ 93820 w 187640"/>
                  <a:gd name="connsiteY5" fmla="*/ 0 h 91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640" h="91875">
                    <a:moveTo>
                      <a:pt x="93820" y="0"/>
                    </a:moveTo>
                    <a:cubicBezTo>
                      <a:pt x="132886" y="0"/>
                      <a:pt x="166403" y="23752"/>
                      <a:pt x="180721" y="57602"/>
                    </a:cubicBezTo>
                    <a:lnTo>
                      <a:pt x="187640" y="91875"/>
                    </a:lnTo>
                    <a:lnTo>
                      <a:pt x="0" y="91875"/>
                    </a:lnTo>
                    <a:lnTo>
                      <a:pt x="6920" y="57602"/>
                    </a:lnTo>
                    <a:cubicBezTo>
                      <a:pt x="21237" y="23752"/>
                      <a:pt x="54755" y="0"/>
                      <a:pt x="93820" y="0"/>
                    </a:cubicBezTo>
                    <a:close/>
                  </a:path>
                </a:pathLst>
              </a:custGeom>
              <a:solidFill>
                <a:srgbClr val="DC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5902205" y="828912"/>
                <a:ext cx="54059" cy="540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183522" y="828912"/>
                <a:ext cx="54059" cy="540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577416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736550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895683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054816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213950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6373084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674273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833406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992539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151673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6310806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4" name="Rectangle 53"/>
          <p:cNvSpPr/>
          <p:nvPr/>
        </p:nvSpPr>
        <p:spPr>
          <a:xfrm>
            <a:off x="-1" y="0"/>
            <a:ext cx="457200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704661" y="2564053"/>
            <a:ext cx="2849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분석</a:t>
            </a:r>
            <a:endParaRPr lang="en-US" altLang="ko-KR" sz="28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86" y="3356695"/>
            <a:ext cx="3355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분석시퀀스다이어그램</a:t>
            </a:r>
            <a:endParaRPr lang="en-US" altLang="ko-KR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예매</a:t>
            </a:r>
            <a:endParaRPr lang="en-US" altLang="ko-KR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37722" y="2593328"/>
            <a:ext cx="1668554" cy="1671344"/>
            <a:chOff x="3737722" y="2593328"/>
            <a:chExt cx="1668554" cy="16713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7722" y="2593328"/>
              <a:ext cx="1668554" cy="167134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848100" y="3051175"/>
              <a:ext cx="14382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2</a:t>
              </a:r>
              <a:endPara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613" y="1128583"/>
            <a:ext cx="7146387" cy="480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27C7D0AF-0C94-41BB-8F47-166F711E1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914" y="6895"/>
            <a:ext cx="4276383" cy="6858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E013E478-70EB-4306-920F-27EA61933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4688" y="13790"/>
            <a:ext cx="4174638" cy="6858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6B3B85BC-460B-40CA-B658-16A6A2B1C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0719" y="6895"/>
            <a:ext cx="4387241" cy="6858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BEBD8EE5-03B0-4116-8421-5AD8D3CF3B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7953" y="26502"/>
            <a:ext cx="4278643" cy="6858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5EF36891-ABCA-4FC3-A377-3E584063D5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8875" y="13790"/>
            <a:ext cx="4161773" cy="6858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4967BC91-F42B-4102-A084-3466662D7F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0189" y="13251"/>
            <a:ext cx="4231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5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4571999" y="0"/>
            <a:ext cx="457200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97462" y="1832837"/>
            <a:ext cx="2466413" cy="3209925"/>
            <a:chOff x="4572000" y="1889987"/>
            <a:chExt cx="2466413" cy="32099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93"/>
            <a:stretch/>
          </p:blipFill>
          <p:spPr>
            <a:xfrm>
              <a:off x="4572000" y="1889987"/>
              <a:ext cx="2466413" cy="3209925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5360052" y="2942679"/>
              <a:ext cx="841250" cy="552270"/>
              <a:chOff x="5577416" y="389063"/>
              <a:chExt cx="1027646" cy="674637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5670226" y="734194"/>
                <a:ext cx="864494" cy="3295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Freeform 44"/>
              <p:cNvSpPr/>
              <p:nvPr/>
            </p:nvSpPr>
            <p:spPr>
              <a:xfrm flipV="1">
                <a:off x="5993984" y="948821"/>
                <a:ext cx="180215" cy="88239"/>
              </a:xfrm>
              <a:custGeom>
                <a:avLst/>
                <a:gdLst>
                  <a:gd name="connsiteX0" fmla="*/ 93820 w 187640"/>
                  <a:gd name="connsiteY0" fmla="*/ 0 h 91875"/>
                  <a:gd name="connsiteX1" fmla="*/ 180721 w 187640"/>
                  <a:gd name="connsiteY1" fmla="*/ 57602 h 91875"/>
                  <a:gd name="connsiteX2" fmla="*/ 187640 w 187640"/>
                  <a:gd name="connsiteY2" fmla="*/ 91875 h 91875"/>
                  <a:gd name="connsiteX3" fmla="*/ 0 w 187640"/>
                  <a:gd name="connsiteY3" fmla="*/ 91875 h 91875"/>
                  <a:gd name="connsiteX4" fmla="*/ 6920 w 187640"/>
                  <a:gd name="connsiteY4" fmla="*/ 57602 h 91875"/>
                  <a:gd name="connsiteX5" fmla="*/ 93820 w 187640"/>
                  <a:gd name="connsiteY5" fmla="*/ 0 h 91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640" h="91875">
                    <a:moveTo>
                      <a:pt x="93820" y="0"/>
                    </a:moveTo>
                    <a:cubicBezTo>
                      <a:pt x="132886" y="0"/>
                      <a:pt x="166403" y="23752"/>
                      <a:pt x="180721" y="57602"/>
                    </a:cubicBezTo>
                    <a:lnTo>
                      <a:pt x="187640" y="91875"/>
                    </a:lnTo>
                    <a:lnTo>
                      <a:pt x="0" y="91875"/>
                    </a:lnTo>
                    <a:lnTo>
                      <a:pt x="6920" y="57602"/>
                    </a:lnTo>
                    <a:cubicBezTo>
                      <a:pt x="21237" y="23752"/>
                      <a:pt x="54755" y="0"/>
                      <a:pt x="93820" y="0"/>
                    </a:cubicBezTo>
                    <a:close/>
                  </a:path>
                </a:pathLst>
              </a:custGeom>
              <a:solidFill>
                <a:srgbClr val="DC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5902205" y="828912"/>
                <a:ext cx="54059" cy="540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183522" y="828912"/>
                <a:ext cx="54059" cy="540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577416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736550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895683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054816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213950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6373084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674273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833406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992539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151673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6310806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4" name="Rectangle 53"/>
          <p:cNvSpPr/>
          <p:nvPr/>
        </p:nvSpPr>
        <p:spPr>
          <a:xfrm>
            <a:off x="-1" y="0"/>
            <a:ext cx="457200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704661" y="2564053"/>
            <a:ext cx="2849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분석</a:t>
            </a:r>
            <a:endParaRPr lang="en-US" altLang="ko-KR" sz="28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86" y="3356695"/>
            <a:ext cx="33556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분석시퀀스다이어그램</a:t>
            </a:r>
            <a:endParaRPr lang="en-US" altLang="ko-KR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예매목록조회</a:t>
            </a:r>
            <a:endParaRPr lang="en-US" altLang="ko-KR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예매상세조회</a:t>
            </a:r>
            <a:endParaRPr lang="en-US" altLang="ko-KR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QR</a:t>
            </a:r>
            <a:r>
              <a:rPr lang="ko-KR" altLang="en-US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코드 출력</a:t>
            </a:r>
            <a:endParaRPr lang="en-US" altLang="ko-KR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카카오톡 전송</a:t>
            </a:r>
            <a:endParaRPr lang="en-US" altLang="ko-KR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37722" y="2593328"/>
            <a:ext cx="1668554" cy="1671344"/>
            <a:chOff x="3737722" y="2593328"/>
            <a:chExt cx="1668554" cy="16713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7722" y="2593328"/>
              <a:ext cx="1668554" cy="167134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848100" y="3051175"/>
              <a:ext cx="14382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2</a:t>
              </a:r>
              <a:endPara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pic>
        <p:nvPicPr>
          <p:cNvPr id="4098" name="그림 1">
            <a:extLst>
              <a:ext uri="{FF2B5EF4-FFF2-40B4-BE49-F238E27FC236}">
                <a16:creationId xmlns="" xmlns:a16="http://schemas.microsoft.com/office/drawing/2014/main" id="{1C70C5E2-F764-409D-857F-38282FDC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7" y="253528"/>
            <a:ext cx="7100046" cy="635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153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50" tmFilter="0,0; .5, 1; 1, 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4571999" y="0"/>
            <a:ext cx="457200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97462" y="1832837"/>
            <a:ext cx="2466413" cy="3209925"/>
            <a:chOff x="4572000" y="1889987"/>
            <a:chExt cx="2466413" cy="32099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93"/>
            <a:stretch/>
          </p:blipFill>
          <p:spPr>
            <a:xfrm>
              <a:off x="4572000" y="1889987"/>
              <a:ext cx="2466413" cy="3209925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5360052" y="2942679"/>
              <a:ext cx="841250" cy="552270"/>
              <a:chOff x="5577416" y="389063"/>
              <a:chExt cx="1027646" cy="674637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5670226" y="734194"/>
                <a:ext cx="864494" cy="3295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Freeform 44"/>
              <p:cNvSpPr/>
              <p:nvPr/>
            </p:nvSpPr>
            <p:spPr>
              <a:xfrm flipV="1">
                <a:off x="5993984" y="948821"/>
                <a:ext cx="180215" cy="88239"/>
              </a:xfrm>
              <a:custGeom>
                <a:avLst/>
                <a:gdLst>
                  <a:gd name="connsiteX0" fmla="*/ 93820 w 187640"/>
                  <a:gd name="connsiteY0" fmla="*/ 0 h 91875"/>
                  <a:gd name="connsiteX1" fmla="*/ 180721 w 187640"/>
                  <a:gd name="connsiteY1" fmla="*/ 57602 h 91875"/>
                  <a:gd name="connsiteX2" fmla="*/ 187640 w 187640"/>
                  <a:gd name="connsiteY2" fmla="*/ 91875 h 91875"/>
                  <a:gd name="connsiteX3" fmla="*/ 0 w 187640"/>
                  <a:gd name="connsiteY3" fmla="*/ 91875 h 91875"/>
                  <a:gd name="connsiteX4" fmla="*/ 6920 w 187640"/>
                  <a:gd name="connsiteY4" fmla="*/ 57602 h 91875"/>
                  <a:gd name="connsiteX5" fmla="*/ 93820 w 187640"/>
                  <a:gd name="connsiteY5" fmla="*/ 0 h 91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640" h="91875">
                    <a:moveTo>
                      <a:pt x="93820" y="0"/>
                    </a:moveTo>
                    <a:cubicBezTo>
                      <a:pt x="132886" y="0"/>
                      <a:pt x="166403" y="23752"/>
                      <a:pt x="180721" y="57602"/>
                    </a:cubicBezTo>
                    <a:lnTo>
                      <a:pt x="187640" y="91875"/>
                    </a:lnTo>
                    <a:lnTo>
                      <a:pt x="0" y="91875"/>
                    </a:lnTo>
                    <a:lnTo>
                      <a:pt x="6920" y="57602"/>
                    </a:lnTo>
                    <a:cubicBezTo>
                      <a:pt x="21237" y="23752"/>
                      <a:pt x="54755" y="0"/>
                      <a:pt x="93820" y="0"/>
                    </a:cubicBezTo>
                    <a:close/>
                  </a:path>
                </a:pathLst>
              </a:custGeom>
              <a:solidFill>
                <a:srgbClr val="DC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5902205" y="828912"/>
                <a:ext cx="54059" cy="540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183522" y="828912"/>
                <a:ext cx="54059" cy="540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577416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736550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895683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054816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213950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6373084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674273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833406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992539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151673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6310806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4" name="Rectangle 53"/>
          <p:cNvSpPr/>
          <p:nvPr/>
        </p:nvSpPr>
        <p:spPr>
          <a:xfrm>
            <a:off x="-1" y="0"/>
            <a:ext cx="457200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704661" y="2564053"/>
            <a:ext cx="2849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설계</a:t>
            </a:r>
            <a:endParaRPr lang="en-US" altLang="ko-KR" sz="28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486" y="3356695"/>
            <a:ext cx="33556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설게클래스다이어그램</a:t>
            </a:r>
            <a:endParaRPr lang="en-US" altLang="ko-KR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37722" y="2593328"/>
            <a:ext cx="1668554" cy="1671344"/>
            <a:chOff x="3737722" y="2593328"/>
            <a:chExt cx="1668554" cy="16713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7722" y="2593328"/>
              <a:ext cx="1668554" cy="167134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848100" y="3051175"/>
              <a:ext cx="14382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4</a:t>
              </a:r>
              <a:endPara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pic>
        <p:nvPicPr>
          <p:cNvPr id="5122" name="그림 1">
            <a:extLst>
              <a:ext uri="{FF2B5EF4-FFF2-40B4-BE49-F238E27FC236}">
                <a16:creationId xmlns="" xmlns:a16="http://schemas.microsoft.com/office/drawing/2014/main" id="{D91E891B-0331-414A-BAA0-73DADD9BB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805" y="508154"/>
            <a:ext cx="7218941" cy="597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F23F4930-EDEA-44E1-A00D-C3F244EFEC63}"/>
              </a:ext>
            </a:extLst>
          </p:cNvPr>
          <p:cNvGrpSpPr/>
          <p:nvPr/>
        </p:nvGrpSpPr>
        <p:grpSpPr>
          <a:xfrm>
            <a:off x="4084156" y="157516"/>
            <a:ext cx="3823798" cy="2908373"/>
            <a:chOff x="4432282" y="586821"/>
            <a:chExt cx="3823798" cy="2908373"/>
          </a:xfrm>
        </p:grpSpPr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1213D916-1D0C-431D-A457-625C6D877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7244" y="586821"/>
              <a:ext cx="3628836" cy="290837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4487F1BD-8A82-4C5D-947A-E5625CEA0383}"/>
                </a:ext>
              </a:extLst>
            </p:cNvPr>
            <p:cNvSpPr txBox="1"/>
            <p:nvPr/>
          </p:nvSpPr>
          <p:spPr>
            <a:xfrm>
              <a:off x="6660113" y="1363071"/>
              <a:ext cx="13579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Reservation</a:t>
              </a:r>
            </a:p>
            <a:p>
              <a:r>
                <a:rPr lang="en-US" altLang="ko-KR" dirty="0"/>
                <a:t>Controller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BAD893B9-F1B7-444B-87F9-CDA1B0929762}"/>
                </a:ext>
              </a:extLst>
            </p:cNvPr>
            <p:cNvSpPr txBox="1"/>
            <p:nvPr/>
          </p:nvSpPr>
          <p:spPr>
            <a:xfrm>
              <a:off x="4432282" y="2185968"/>
              <a:ext cx="3003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Key=“reservation controller”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A03FDA4C-5789-45CB-A5D7-9DF2E02F372B}"/>
              </a:ext>
            </a:extLst>
          </p:cNvPr>
          <p:cNvGrpSpPr/>
          <p:nvPr/>
        </p:nvGrpSpPr>
        <p:grpSpPr>
          <a:xfrm>
            <a:off x="2537684" y="2417007"/>
            <a:ext cx="3924420" cy="2232429"/>
            <a:chOff x="2537684" y="2417007"/>
            <a:chExt cx="3924420" cy="2232429"/>
          </a:xfrm>
        </p:grpSpPr>
        <p:pic>
          <p:nvPicPr>
            <p:cNvPr id="18" name="그림 17">
              <a:extLst>
                <a:ext uri="{FF2B5EF4-FFF2-40B4-BE49-F238E27FC236}">
                  <a16:creationId xmlns="" xmlns:a16="http://schemas.microsoft.com/office/drawing/2014/main" id="{04CC9967-8042-47B0-A517-0135902AF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7684" y="2417007"/>
              <a:ext cx="3924420" cy="223242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57C0096B-6A45-4ADE-BD9B-9530D597BCEB}"/>
                </a:ext>
              </a:extLst>
            </p:cNvPr>
            <p:cNvSpPr/>
            <p:nvPr/>
          </p:nvSpPr>
          <p:spPr>
            <a:xfrm>
              <a:off x="2710347" y="2593328"/>
              <a:ext cx="1003563" cy="5697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BusDao</a:t>
              </a:r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9CFA3C24-CBD3-47CC-B487-F5BE8D2D5C8D}"/>
                </a:ext>
              </a:extLst>
            </p:cNvPr>
            <p:cNvSpPr/>
            <p:nvPr/>
          </p:nvSpPr>
          <p:spPr>
            <a:xfrm>
              <a:off x="2710347" y="3279133"/>
              <a:ext cx="1003563" cy="5697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CityDao</a:t>
              </a:r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13E65623-050D-49C1-8F12-E54E60E06B5C}"/>
                </a:ext>
              </a:extLst>
            </p:cNvPr>
            <p:cNvSpPr/>
            <p:nvPr/>
          </p:nvSpPr>
          <p:spPr>
            <a:xfrm>
              <a:off x="2620267" y="3964284"/>
              <a:ext cx="1105549" cy="56970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/>
                <a:t>RouteDao</a:t>
              </a:r>
              <a:endParaRPr lang="ko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581FD23C-ACF0-4E5E-9AEC-F06768FA0B20}"/>
              </a:ext>
            </a:extLst>
          </p:cNvPr>
          <p:cNvGrpSpPr/>
          <p:nvPr/>
        </p:nvGrpSpPr>
        <p:grpSpPr>
          <a:xfrm>
            <a:off x="3946722" y="4732005"/>
            <a:ext cx="3044220" cy="1718845"/>
            <a:chOff x="3946722" y="4732005"/>
            <a:chExt cx="3044220" cy="1718845"/>
          </a:xfrm>
        </p:grpSpPr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A1F5F1B7-B4F9-4922-9C8F-8A937A5DEB21}"/>
                </a:ext>
              </a:extLst>
            </p:cNvPr>
            <p:cNvGrpSpPr/>
            <p:nvPr/>
          </p:nvGrpSpPr>
          <p:grpSpPr>
            <a:xfrm>
              <a:off x="3946722" y="4732005"/>
              <a:ext cx="3044220" cy="1718845"/>
              <a:chOff x="4063789" y="4732005"/>
              <a:chExt cx="3044220" cy="1718845"/>
            </a:xfrm>
          </p:grpSpPr>
          <p:pic>
            <p:nvPicPr>
              <p:cNvPr id="11" name="그림 10">
                <a:extLst>
                  <a:ext uri="{FF2B5EF4-FFF2-40B4-BE49-F238E27FC236}">
                    <a16:creationId xmlns="" xmlns:a16="http://schemas.microsoft.com/office/drawing/2014/main" id="{76C7D26C-7D7D-4095-8DD8-EB234D166C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4063789" y="4732005"/>
                <a:ext cx="3044220" cy="1718845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BE2D51DD-B32B-46E4-B918-AC9D3CF7E7A6}"/>
                  </a:ext>
                </a:extLst>
              </p:cNvPr>
              <p:cNvSpPr txBox="1"/>
              <p:nvPr/>
            </p:nvSpPr>
            <p:spPr>
              <a:xfrm>
                <a:off x="4989084" y="4737951"/>
                <a:ext cx="17559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Business logic</a:t>
                </a:r>
                <a:endParaRPr lang="ko-KR" altLang="en-US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1409B9AB-DB5C-4762-925A-B3F758E4EE26}"/>
                </a:ext>
              </a:extLst>
            </p:cNvPr>
            <p:cNvSpPr txBox="1"/>
            <p:nvPr/>
          </p:nvSpPr>
          <p:spPr>
            <a:xfrm>
              <a:off x="4748570" y="5167027"/>
              <a:ext cx="2002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bg1"/>
                  </a:solidFill>
                </a:rPr>
                <a:t>getReservation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456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5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 tmFilter="0,0; .5, 1; 1, 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4571999" y="0"/>
            <a:ext cx="457200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97462" y="1832837"/>
            <a:ext cx="2466413" cy="3209925"/>
            <a:chOff x="4572000" y="1889987"/>
            <a:chExt cx="2466413" cy="32099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93"/>
            <a:stretch/>
          </p:blipFill>
          <p:spPr>
            <a:xfrm>
              <a:off x="4572000" y="1889987"/>
              <a:ext cx="2466413" cy="3209925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5360052" y="2942679"/>
              <a:ext cx="841250" cy="552270"/>
              <a:chOff x="5577416" y="389063"/>
              <a:chExt cx="1027646" cy="674637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5670226" y="734194"/>
                <a:ext cx="864494" cy="3295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Freeform 44"/>
              <p:cNvSpPr/>
              <p:nvPr/>
            </p:nvSpPr>
            <p:spPr>
              <a:xfrm flipV="1">
                <a:off x="5993984" y="948821"/>
                <a:ext cx="180215" cy="88239"/>
              </a:xfrm>
              <a:custGeom>
                <a:avLst/>
                <a:gdLst>
                  <a:gd name="connsiteX0" fmla="*/ 93820 w 187640"/>
                  <a:gd name="connsiteY0" fmla="*/ 0 h 91875"/>
                  <a:gd name="connsiteX1" fmla="*/ 180721 w 187640"/>
                  <a:gd name="connsiteY1" fmla="*/ 57602 h 91875"/>
                  <a:gd name="connsiteX2" fmla="*/ 187640 w 187640"/>
                  <a:gd name="connsiteY2" fmla="*/ 91875 h 91875"/>
                  <a:gd name="connsiteX3" fmla="*/ 0 w 187640"/>
                  <a:gd name="connsiteY3" fmla="*/ 91875 h 91875"/>
                  <a:gd name="connsiteX4" fmla="*/ 6920 w 187640"/>
                  <a:gd name="connsiteY4" fmla="*/ 57602 h 91875"/>
                  <a:gd name="connsiteX5" fmla="*/ 93820 w 187640"/>
                  <a:gd name="connsiteY5" fmla="*/ 0 h 91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640" h="91875">
                    <a:moveTo>
                      <a:pt x="93820" y="0"/>
                    </a:moveTo>
                    <a:cubicBezTo>
                      <a:pt x="132886" y="0"/>
                      <a:pt x="166403" y="23752"/>
                      <a:pt x="180721" y="57602"/>
                    </a:cubicBezTo>
                    <a:lnTo>
                      <a:pt x="187640" y="91875"/>
                    </a:lnTo>
                    <a:lnTo>
                      <a:pt x="0" y="91875"/>
                    </a:lnTo>
                    <a:lnTo>
                      <a:pt x="6920" y="57602"/>
                    </a:lnTo>
                    <a:cubicBezTo>
                      <a:pt x="21237" y="23752"/>
                      <a:pt x="54755" y="0"/>
                      <a:pt x="93820" y="0"/>
                    </a:cubicBezTo>
                    <a:close/>
                  </a:path>
                </a:pathLst>
              </a:custGeom>
              <a:solidFill>
                <a:srgbClr val="DC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5902205" y="828912"/>
                <a:ext cx="54059" cy="540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183522" y="828912"/>
                <a:ext cx="54059" cy="540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577416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736550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895683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054816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213950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6373084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674273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833406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992539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151673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6310806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4" name="Rectangle 53"/>
          <p:cNvSpPr/>
          <p:nvPr/>
        </p:nvSpPr>
        <p:spPr>
          <a:xfrm>
            <a:off x="-1" y="0"/>
            <a:ext cx="457200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737722" y="2593328"/>
            <a:ext cx="1668554" cy="1671344"/>
            <a:chOff x="3737722" y="2593328"/>
            <a:chExt cx="1668554" cy="16713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7722" y="2593328"/>
              <a:ext cx="1668554" cy="167134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848100" y="3051175"/>
              <a:ext cx="14382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3</a:t>
              </a:r>
              <a:endPara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" y="576440"/>
            <a:ext cx="7298794" cy="5850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85F0CEF-47FC-4442-B202-4E6ED5C0DD89}"/>
              </a:ext>
            </a:extLst>
          </p:cNvPr>
          <p:cNvSpPr txBox="1"/>
          <p:nvPr/>
        </p:nvSpPr>
        <p:spPr>
          <a:xfrm>
            <a:off x="6483265" y="2331718"/>
            <a:ext cx="2849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설계</a:t>
            </a:r>
            <a:endParaRPr lang="en-US" altLang="ko-KR" sz="28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2" name="Rectangle 7">
            <a:extLst>
              <a:ext uri="{FF2B5EF4-FFF2-40B4-BE49-F238E27FC236}">
                <a16:creationId xmlns="" xmlns:a16="http://schemas.microsoft.com/office/drawing/2014/main" id="{BBD1C8E4-C6D7-4707-9B20-4C89AA9088EA}"/>
              </a:ext>
            </a:extLst>
          </p:cNvPr>
          <p:cNvSpPr/>
          <p:nvPr/>
        </p:nvSpPr>
        <p:spPr>
          <a:xfrm>
            <a:off x="7233412" y="3124360"/>
            <a:ext cx="3355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설계시퀀스다이어그램</a:t>
            </a:r>
            <a:endParaRPr lang="en-US" altLang="ko-KR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예매</a:t>
            </a:r>
            <a:endParaRPr lang="en-US" altLang="ko-KR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2921EA0E-4710-470A-8260-687F294D7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906" y="-49126"/>
            <a:ext cx="4217787" cy="6858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54B3248D-7884-44B7-9C56-8DFF25E30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044" y="-1772"/>
            <a:ext cx="4207362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76683DB-366E-4B68-9F00-DBC02AA871D1}"/>
              </a:ext>
            </a:extLst>
          </p:cNvPr>
          <p:cNvSpPr txBox="1"/>
          <p:nvPr/>
        </p:nvSpPr>
        <p:spPr>
          <a:xfrm>
            <a:off x="4837559" y="294852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23457442-9DB0-4599-A49D-7D471A1BCCB5}"/>
              </a:ext>
            </a:extLst>
          </p:cNvPr>
          <p:cNvGrpSpPr/>
          <p:nvPr/>
        </p:nvGrpSpPr>
        <p:grpSpPr>
          <a:xfrm>
            <a:off x="144419" y="1544366"/>
            <a:ext cx="1787463" cy="2041659"/>
            <a:chOff x="1908820" y="3178187"/>
            <a:chExt cx="2394339" cy="2452043"/>
          </a:xfrm>
        </p:grpSpPr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FC077EBA-149D-426C-BF1A-3D4B4D26F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08820" y="3178187"/>
              <a:ext cx="2302528" cy="2452043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904911DC-D339-4ED4-B5A3-FD7DF49469FF}"/>
                </a:ext>
              </a:extLst>
            </p:cNvPr>
            <p:cNvGrpSpPr/>
            <p:nvPr/>
          </p:nvGrpSpPr>
          <p:grpSpPr>
            <a:xfrm>
              <a:off x="2394553" y="3482903"/>
              <a:ext cx="1908606" cy="1916848"/>
              <a:chOff x="2502720" y="3564811"/>
              <a:chExt cx="1908606" cy="1916848"/>
            </a:xfrm>
          </p:grpSpPr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7D95A02A-9E37-491B-B488-E4F477EC0A4F}"/>
                  </a:ext>
                </a:extLst>
              </p:cNvPr>
              <p:cNvSpPr txBox="1"/>
              <p:nvPr/>
            </p:nvSpPr>
            <p:spPr>
              <a:xfrm>
                <a:off x="2818000" y="4136523"/>
                <a:ext cx="9466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seat</a:t>
                </a:r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="" xmlns:a16="http://schemas.microsoft.com/office/drawing/2014/main" id="{95863DB2-5335-4CB4-BB4B-667FA0CB7D2C}"/>
                  </a:ext>
                </a:extLst>
              </p:cNvPr>
              <p:cNvSpPr txBox="1"/>
              <p:nvPr/>
            </p:nvSpPr>
            <p:spPr>
              <a:xfrm>
                <a:off x="2502720" y="4485629"/>
                <a:ext cx="1908606" cy="443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reservation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="" xmlns:a16="http://schemas.microsoft.com/office/drawing/2014/main" id="{C2D9C75A-5A4F-41AC-B032-E1B60924F9CE}"/>
                  </a:ext>
                </a:extLst>
              </p:cNvPr>
              <p:cNvSpPr txBox="1"/>
              <p:nvPr/>
            </p:nvSpPr>
            <p:spPr>
              <a:xfrm>
                <a:off x="2832580" y="3564811"/>
                <a:ext cx="1169290" cy="443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/>
                  <a:t>busID</a:t>
                </a:r>
                <a:endParaRPr lang="ko-KR" altLang="en-US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id="{0D010AF8-5960-4B9B-AA0A-98E63D34AE3D}"/>
                  </a:ext>
                </a:extLst>
              </p:cNvPr>
              <p:cNvSpPr txBox="1"/>
              <p:nvPr/>
            </p:nvSpPr>
            <p:spPr>
              <a:xfrm>
                <a:off x="2767656" y="5038089"/>
                <a:ext cx="1334451" cy="443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/>
                  <a:t>routeID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332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50" tmFilter="0,0; .5, 1; 1, 1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allAtOnce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4571999" y="0"/>
            <a:ext cx="457200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97462" y="1832837"/>
            <a:ext cx="2466413" cy="3209925"/>
            <a:chOff x="4572000" y="1889987"/>
            <a:chExt cx="2466413" cy="32099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93"/>
            <a:stretch/>
          </p:blipFill>
          <p:spPr>
            <a:xfrm>
              <a:off x="4572000" y="1889987"/>
              <a:ext cx="2466413" cy="3209925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5360052" y="2942679"/>
              <a:ext cx="841250" cy="552270"/>
              <a:chOff x="5577416" y="389063"/>
              <a:chExt cx="1027646" cy="674637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5670226" y="734194"/>
                <a:ext cx="864494" cy="3295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Freeform 44"/>
              <p:cNvSpPr/>
              <p:nvPr/>
            </p:nvSpPr>
            <p:spPr>
              <a:xfrm flipV="1">
                <a:off x="5993984" y="948821"/>
                <a:ext cx="180215" cy="88239"/>
              </a:xfrm>
              <a:custGeom>
                <a:avLst/>
                <a:gdLst>
                  <a:gd name="connsiteX0" fmla="*/ 93820 w 187640"/>
                  <a:gd name="connsiteY0" fmla="*/ 0 h 91875"/>
                  <a:gd name="connsiteX1" fmla="*/ 180721 w 187640"/>
                  <a:gd name="connsiteY1" fmla="*/ 57602 h 91875"/>
                  <a:gd name="connsiteX2" fmla="*/ 187640 w 187640"/>
                  <a:gd name="connsiteY2" fmla="*/ 91875 h 91875"/>
                  <a:gd name="connsiteX3" fmla="*/ 0 w 187640"/>
                  <a:gd name="connsiteY3" fmla="*/ 91875 h 91875"/>
                  <a:gd name="connsiteX4" fmla="*/ 6920 w 187640"/>
                  <a:gd name="connsiteY4" fmla="*/ 57602 h 91875"/>
                  <a:gd name="connsiteX5" fmla="*/ 93820 w 187640"/>
                  <a:gd name="connsiteY5" fmla="*/ 0 h 91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640" h="91875">
                    <a:moveTo>
                      <a:pt x="93820" y="0"/>
                    </a:moveTo>
                    <a:cubicBezTo>
                      <a:pt x="132886" y="0"/>
                      <a:pt x="166403" y="23752"/>
                      <a:pt x="180721" y="57602"/>
                    </a:cubicBezTo>
                    <a:lnTo>
                      <a:pt x="187640" y="91875"/>
                    </a:lnTo>
                    <a:lnTo>
                      <a:pt x="0" y="91875"/>
                    </a:lnTo>
                    <a:lnTo>
                      <a:pt x="6920" y="57602"/>
                    </a:lnTo>
                    <a:cubicBezTo>
                      <a:pt x="21237" y="23752"/>
                      <a:pt x="54755" y="0"/>
                      <a:pt x="93820" y="0"/>
                    </a:cubicBezTo>
                    <a:close/>
                  </a:path>
                </a:pathLst>
              </a:custGeom>
              <a:solidFill>
                <a:srgbClr val="DC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5902205" y="828912"/>
                <a:ext cx="54059" cy="540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183522" y="828912"/>
                <a:ext cx="54059" cy="540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577416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736550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895683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054816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213950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6373084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674273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833406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992539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151673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6310806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4" name="Rectangle 53"/>
          <p:cNvSpPr/>
          <p:nvPr/>
        </p:nvSpPr>
        <p:spPr>
          <a:xfrm>
            <a:off x="-1" y="0"/>
            <a:ext cx="457200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737722" y="2593328"/>
            <a:ext cx="1668554" cy="1671344"/>
            <a:chOff x="3737722" y="2593328"/>
            <a:chExt cx="1668554" cy="16713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7722" y="2593328"/>
              <a:ext cx="1668554" cy="167134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848100" y="3051175"/>
              <a:ext cx="14382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3</a:t>
              </a:r>
              <a:endPara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9" y="399930"/>
            <a:ext cx="7208595" cy="6071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8D952A5E-6338-457B-B521-62D3151CDA99}"/>
              </a:ext>
            </a:extLst>
          </p:cNvPr>
          <p:cNvSpPr txBox="1"/>
          <p:nvPr/>
        </p:nvSpPr>
        <p:spPr>
          <a:xfrm>
            <a:off x="6583157" y="2120542"/>
            <a:ext cx="2849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설계</a:t>
            </a:r>
            <a:endParaRPr lang="en-US" altLang="ko-KR" sz="28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0" name="Rectangle 7">
            <a:extLst>
              <a:ext uri="{FF2B5EF4-FFF2-40B4-BE49-F238E27FC236}">
                <a16:creationId xmlns="" xmlns:a16="http://schemas.microsoft.com/office/drawing/2014/main" id="{270AEEEF-F069-42F7-8355-69B388D10745}"/>
              </a:ext>
            </a:extLst>
          </p:cNvPr>
          <p:cNvSpPr/>
          <p:nvPr/>
        </p:nvSpPr>
        <p:spPr>
          <a:xfrm>
            <a:off x="7333304" y="2913184"/>
            <a:ext cx="33556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설게시퀀스다이어그램</a:t>
            </a:r>
            <a:endParaRPr lang="en-US" altLang="ko-KR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예매목록조회</a:t>
            </a:r>
            <a:endParaRPr lang="en-US" altLang="ko-KR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예매상세조회</a:t>
            </a:r>
            <a:endParaRPr lang="en-US" altLang="ko-KR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QR</a:t>
            </a:r>
            <a:r>
              <a:rPr lang="ko-KR" altLang="en-US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코드 출력</a:t>
            </a:r>
            <a:endParaRPr lang="en-US" altLang="ko-KR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카카오톡 전송</a:t>
            </a:r>
            <a:endParaRPr lang="en-US" altLang="ko-KR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27C570DC-3183-4ECA-AF2D-B9AB2E9C9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6753" y="6894"/>
            <a:ext cx="4181822" cy="6858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8331B281-D11F-4EB0-9292-DE7201E399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732" y="-13009"/>
            <a:ext cx="4174843" cy="6858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E8006452-63E9-4A4E-BFA5-F3E748BFDF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7532" y="-13009"/>
            <a:ext cx="4240263" cy="6858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C113836F-6D2E-49DA-809E-5BB2142DB9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0765" y="-49126"/>
            <a:ext cx="4600554" cy="6858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46B03180-49EE-4905-AFBE-A4DEFF1EA4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5071" y="-49126"/>
            <a:ext cx="4197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5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50" tmFilter="0,0; .5, 1; 1, 1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70000"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카톡효과음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allAtOnce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4571999" y="0"/>
            <a:ext cx="457200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97462" y="1832837"/>
            <a:ext cx="2466413" cy="3209925"/>
            <a:chOff x="4572000" y="1889987"/>
            <a:chExt cx="2466413" cy="32099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93"/>
            <a:stretch/>
          </p:blipFill>
          <p:spPr>
            <a:xfrm>
              <a:off x="4572000" y="1889987"/>
              <a:ext cx="2466413" cy="3209925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5360052" y="2942679"/>
              <a:ext cx="841250" cy="552270"/>
              <a:chOff x="5577416" y="389063"/>
              <a:chExt cx="1027646" cy="674637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5670226" y="734194"/>
                <a:ext cx="864494" cy="3295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Freeform 44"/>
              <p:cNvSpPr/>
              <p:nvPr/>
            </p:nvSpPr>
            <p:spPr>
              <a:xfrm flipV="1">
                <a:off x="5993984" y="948821"/>
                <a:ext cx="180215" cy="88239"/>
              </a:xfrm>
              <a:custGeom>
                <a:avLst/>
                <a:gdLst>
                  <a:gd name="connsiteX0" fmla="*/ 93820 w 187640"/>
                  <a:gd name="connsiteY0" fmla="*/ 0 h 91875"/>
                  <a:gd name="connsiteX1" fmla="*/ 180721 w 187640"/>
                  <a:gd name="connsiteY1" fmla="*/ 57602 h 91875"/>
                  <a:gd name="connsiteX2" fmla="*/ 187640 w 187640"/>
                  <a:gd name="connsiteY2" fmla="*/ 91875 h 91875"/>
                  <a:gd name="connsiteX3" fmla="*/ 0 w 187640"/>
                  <a:gd name="connsiteY3" fmla="*/ 91875 h 91875"/>
                  <a:gd name="connsiteX4" fmla="*/ 6920 w 187640"/>
                  <a:gd name="connsiteY4" fmla="*/ 57602 h 91875"/>
                  <a:gd name="connsiteX5" fmla="*/ 93820 w 187640"/>
                  <a:gd name="connsiteY5" fmla="*/ 0 h 91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640" h="91875">
                    <a:moveTo>
                      <a:pt x="93820" y="0"/>
                    </a:moveTo>
                    <a:cubicBezTo>
                      <a:pt x="132886" y="0"/>
                      <a:pt x="166403" y="23752"/>
                      <a:pt x="180721" y="57602"/>
                    </a:cubicBezTo>
                    <a:lnTo>
                      <a:pt x="187640" y="91875"/>
                    </a:lnTo>
                    <a:lnTo>
                      <a:pt x="0" y="91875"/>
                    </a:lnTo>
                    <a:lnTo>
                      <a:pt x="6920" y="57602"/>
                    </a:lnTo>
                    <a:cubicBezTo>
                      <a:pt x="21237" y="23752"/>
                      <a:pt x="54755" y="0"/>
                      <a:pt x="93820" y="0"/>
                    </a:cubicBezTo>
                    <a:close/>
                  </a:path>
                </a:pathLst>
              </a:custGeom>
              <a:solidFill>
                <a:srgbClr val="DC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5902205" y="828912"/>
                <a:ext cx="54059" cy="540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183522" y="828912"/>
                <a:ext cx="54059" cy="540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577416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736550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895683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054816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213950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6373084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674273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833406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992539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151673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6310806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4" name="Rectangle 53"/>
          <p:cNvSpPr/>
          <p:nvPr/>
        </p:nvSpPr>
        <p:spPr>
          <a:xfrm>
            <a:off x="-1" y="0"/>
            <a:ext cx="457200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63812" y="1021502"/>
            <a:ext cx="2849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고찰</a:t>
            </a:r>
            <a:endParaRPr lang="en-US" altLang="ko-KR" sz="28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7370" y="1898244"/>
            <a:ext cx="37163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1.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요구사항을 처음에 잘 정해야 </a:t>
            </a:r>
            <a:r>
              <a:rPr lang="ko-KR" altLang="en-US" sz="2000" dirty="0" err="1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될거라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생각합니다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37722" y="2593328"/>
            <a:ext cx="1668554" cy="1671344"/>
            <a:chOff x="3737722" y="2593328"/>
            <a:chExt cx="1668554" cy="16713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7722" y="2593328"/>
              <a:ext cx="1668554" cy="167134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848100" y="3051175"/>
              <a:ext cx="14382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5</a:t>
              </a:r>
              <a:endPara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sp>
        <p:nvSpPr>
          <p:cNvPr id="41" name="Rectangle 7">
            <a:extLst>
              <a:ext uri="{FF2B5EF4-FFF2-40B4-BE49-F238E27FC236}">
                <a16:creationId xmlns="" xmlns:a16="http://schemas.microsoft.com/office/drawing/2014/main" id="{60CBEC56-308F-4EA4-86A4-E0D37FD87AC8}"/>
              </a:ext>
            </a:extLst>
          </p:cNvPr>
          <p:cNvSpPr/>
          <p:nvPr/>
        </p:nvSpPr>
        <p:spPr>
          <a:xfrm>
            <a:off x="184086" y="3162861"/>
            <a:ext cx="37163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2.MVC 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패턴을 처음 접해서 이해하기가 힘들었습니다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3" name="Rectangle 7">
            <a:extLst>
              <a:ext uri="{FF2B5EF4-FFF2-40B4-BE49-F238E27FC236}">
                <a16:creationId xmlns="" xmlns:a16="http://schemas.microsoft.com/office/drawing/2014/main" id="{111D6877-2283-4F53-BC35-73C71C7D2C1E}"/>
              </a:ext>
            </a:extLst>
          </p:cNvPr>
          <p:cNvSpPr/>
          <p:nvPr/>
        </p:nvSpPr>
        <p:spPr>
          <a:xfrm>
            <a:off x="169711" y="4602924"/>
            <a:ext cx="3716374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3.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처음에 소공을 </a:t>
            </a:r>
            <a:r>
              <a:rPr lang="ko-KR" altLang="en-US" sz="2000" dirty="0" err="1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시작할때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답이 있는 과목이라 </a:t>
            </a:r>
            <a:r>
              <a:rPr lang="ko-KR" altLang="en-US" sz="2000" dirty="0" err="1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생각했었는데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하다보니</a:t>
            </a:r>
            <a:r>
              <a:rPr lang="ko-KR" altLang="en-US" sz="20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정답은 없었습니다</a:t>
            </a:r>
            <a:r>
              <a:rPr lang="en-US" altLang="ko-KR" sz="20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3FDF8D6A-9385-4001-B4B5-DCE9BD51F693}"/>
              </a:ext>
            </a:extLst>
          </p:cNvPr>
          <p:cNvGrpSpPr/>
          <p:nvPr/>
        </p:nvGrpSpPr>
        <p:grpSpPr>
          <a:xfrm>
            <a:off x="3848100" y="513857"/>
            <a:ext cx="5286215" cy="3494022"/>
            <a:chOff x="3848100" y="513857"/>
            <a:chExt cx="5286215" cy="3494022"/>
          </a:xfrm>
        </p:grpSpPr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A3BB1086-FBC3-40F3-9B3A-1BF43D8F0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8100" y="513857"/>
              <a:ext cx="5286215" cy="3494022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E116EF15-3B58-4C0C-A590-2189A1978BF7}"/>
                </a:ext>
              </a:extLst>
            </p:cNvPr>
            <p:cNvGrpSpPr/>
            <p:nvPr/>
          </p:nvGrpSpPr>
          <p:grpSpPr>
            <a:xfrm>
              <a:off x="4101156" y="566774"/>
              <a:ext cx="4837528" cy="2484401"/>
              <a:chOff x="4101156" y="566774"/>
              <a:chExt cx="4837528" cy="2484401"/>
            </a:xfrm>
          </p:grpSpPr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A2E0027E-E2BB-47A1-BADF-6895D57FD7C5}"/>
                  </a:ext>
                </a:extLst>
              </p:cNvPr>
              <p:cNvSpPr txBox="1"/>
              <p:nvPr/>
            </p:nvSpPr>
            <p:spPr>
              <a:xfrm>
                <a:off x="5072319" y="566774"/>
                <a:ext cx="2124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FF0000"/>
                    </a:solidFill>
                  </a:rPr>
                  <a:t>요구사항 정의서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="" xmlns:a16="http://schemas.microsoft.com/office/drawing/2014/main" id="{C7906B6E-44F5-4755-8074-C20C3B3DFCCF}"/>
                  </a:ext>
                </a:extLst>
              </p:cNvPr>
              <p:cNvSpPr txBox="1"/>
              <p:nvPr/>
            </p:nvSpPr>
            <p:spPr>
              <a:xfrm>
                <a:off x="6324691" y="1975841"/>
                <a:ext cx="26139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FFFF00"/>
                    </a:solidFill>
                  </a:rPr>
                  <a:t>분석 시퀀스 다이어그램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="" xmlns:a16="http://schemas.microsoft.com/office/drawing/2014/main" id="{49BF05B4-0950-4E25-9474-2C9F63423264}"/>
                  </a:ext>
                </a:extLst>
              </p:cNvPr>
              <p:cNvSpPr txBox="1"/>
              <p:nvPr/>
            </p:nvSpPr>
            <p:spPr>
              <a:xfrm>
                <a:off x="4101156" y="2681843"/>
                <a:ext cx="2801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>
                    <a:solidFill>
                      <a:srgbClr val="FFFF00"/>
                    </a:solidFill>
                  </a:rPr>
                  <a:t>설계시퀀스</a:t>
                </a:r>
                <a:r>
                  <a:rPr lang="ko-KR" altLang="en-US" dirty="0">
                    <a:solidFill>
                      <a:srgbClr val="FFFF00"/>
                    </a:solidFill>
                  </a:rPr>
                  <a:t> 다이어그램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="" xmlns:a16="http://schemas.microsoft.com/office/drawing/2014/main" id="{72A84F46-F412-48D3-A3EA-0C43C159EA76}"/>
                  </a:ext>
                </a:extLst>
              </p:cNvPr>
              <p:cNvSpPr txBox="1"/>
              <p:nvPr/>
            </p:nvSpPr>
            <p:spPr>
              <a:xfrm>
                <a:off x="6134556" y="1283112"/>
                <a:ext cx="21244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>
                    <a:solidFill>
                      <a:srgbClr val="FFFF00"/>
                    </a:solidFill>
                  </a:rPr>
                  <a:t>유스케이스</a:t>
                </a:r>
                <a:r>
                  <a:rPr lang="ko-KR" altLang="en-US" dirty="0">
                    <a:solidFill>
                      <a:srgbClr val="FFFF00"/>
                    </a:solidFill>
                  </a:rPr>
                  <a:t> 명세서</a:t>
                </a: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74901A26-F93C-4C57-B3C0-37831DB6CDCD}"/>
              </a:ext>
            </a:extLst>
          </p:cNvPr>
          <p:cNvGrpSpPr/>
          <p:nvPr/>
        </p:nvGrpSpPr>
        <p:grpSpPr>
          <a:xfrm>
            <a:off x="3655890" y="927778"/>
            <a:ext cx="5391665" cy="3139553"/>
            <a:chOff x="3655890" y="927778"/>
            <a:chExt cx="5391665" cy="3139553"/>
          </a:xfrm>
        </p:grpSpPr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872DD99A-D71A-48C7-A9D2-D4E9E7FAA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5890" y="1846357"/>
              <a:ext cx="5366112" cy="2220974"/>
            </a:xfrm>
            <a:prstGeom prst="rect">
              <a:avLst/>
            </a:prstGeom>
          </p:spPr>
        </p:pic>
        <p:sp>
          <p:nvSpPr>
            <p:cNvPr id="14" name="생각 풍선: 구름 모양 13">
              <a:extLst>
                <a:ext uri="{FF2B5EF4-FFF2-40B4-BE49-F238E27FC236}">
                  <a16:creationId xmlns="" xmlns:a16="http://schemas.microsoft.com/office/drawing/2014/main" id="{0594C379-3ED8-4498-A28C-0894B4CC8BA5}"/>
                </a:ext>
              </a:extLst>
            </p:cNvPr>
            <p:cNvSpPr/>
            <p:nvPr/>
          </p:nvSpPr>
          <p:spPr>
            <a:xfrm>
              <a:off x="6977026" y="1072575"/>
              <a:ext cx="1793211" cy="843814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SERVICE</a:t>
              </a:r>
              <a:endParaRPr lang="ko-KR" altLang="en-US" dirty="0"/>
            </a:p>
          </p:txBody>
        </p:sp>
        <p:sp>
          <p:nvSpPr>
            <p:cNvPr id="63" name="생각 풍선: 구름 모양 62">
              <a:extLst>
                <a:ext uri="{FF2B5EF4-FFF2-40B4-BE49-F238E27FC236}">
                  <a16:creationId xmlns="" xmlns:a16="http://schemas.microsoft.com/office/drawing/2014/main" id="{DC6DDBD5-3672-43E3-9A14-7342D10FCAE3}"/>
                </a:ext>
              </a:extLst>
            </p:cNvPr>
            <p:cNvSpPr/>
            <p:nvPr/>
          </p:nvSpPr>
          <p:spPr>
            <a:xfrm>
              <a:off x="4894994" y="927778"/>
              <a:ext cx="1793211" cy="843814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DAO</a:t>
              </a:r>
              <a:endParaRPr lang="ko-KR" altLang="en-US" dirty="0"/>
            </a:p>
          </p:txBody>
        </p:sp>
        <p:sp>
          <p:nvSpPr>
            <p:cNvPr id="64" name="생각 풍선: 구름 모양 63">
              <a:extLst>
                <a:ext uri="{FF2B5EF4-FFF2-40B4-BE49-F238E27FC236}">
                  <a16:creationId xmlns="" xmlns:a16="http://schemas.microsoft.com/office/drawing/2014/main" id="{23549CE1-583A-4F94-8BE0-5A9C3B236961}"/>
                </a:ext>
              </a:extLst>
            </p:cNvPr>
            <p:cNvSpPr/>
            <p:nvPr/>
          </p:nvSpPr>
          <p:spPr>
            <a:xfrm>
              <a:off x="6800508" y="2254759"/>
              <a:ext cx="2247047" cy="843814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FRONT</a:t>
              </a:r>
            </a:p>
            <a:p>
              <a:pPr algn="ctr"/>
              <a:r>
                <a:rPr lang="en-US" altLang="ko-KR" dirty="0"/>
                <a:t>CONTROLLER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268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5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 tmFilter="0,0; .5, 1; 1, 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88889E-6 1.11111E-6 L 0.24722 -0.0020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61" y="-11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 tmFilter="0,0; .5, 1; 1, 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8" grpId="0"/>
      <p:bldP spid="41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0" y="4362450"/>
            <a:ext cx="9143998" cy="673368"/>
            <a:chOff x="0" y="4362450"/>
            <a:chExt cx="9144000" cy="742950"/>
          </a:xfrm>
        </p:grpSpPr>
        <p:sp>
          <p:nvSpPr>
            <p:cNvPr id="56" name="Rectangle 55"/>
            <p:cNvSpPr/>
            <p:nvPr/>
          </p:nvSpPr>
          <p:spPr>
            <a:xfrm>
              <a:off x="0" y="4362450"/>
              <a:ext cx="9144000" cy="74295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Straight Connector 56"/>
            <p:cNvCxnSpPr>
              <a:stCxn id="56" idx="1"/>
              <a:endCxn id="56" idx="3"/>
            </p:cNvCxnSpPr>
            <p:nvPr/>
          </p:nvCxnSpPr>
          <p:spPr>
            <a:xfrm>
              <a:off x="0" y="4733925"/>
              <a:ext cx="9144000" cy="0"/>
            </a:xfrm>
            <a:prstGeom prst="line">
              <a:avLst/>
            </a:prstGeom>
            <a:ln w="25400" cap="rnd">
              <a:solidFill>
                <a:schemeClr val="bg1"/>
              </a:solidFill>
              <a:prstDash val="lg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7543642" y="2610876"/>
            <a:ext cx="841555" cy="1903588"/>
            <a:chOff x="1783595" y="2929427"/>
            <a:chExt cx="841555" cy="1903588"/>
          </a:xfrm>
        </p:grpSpPr>
        <p:grpSp>
          <p:nvGrpSpPr>
            <p:cNvPr id="51" name="Group 50"/>
            <p:cNvGrpSpPr/>
            <p:nvPr/>
          </p:nvGrpSpPr>
          <p:grpSpPr>
            <a:xfrm>
              <a:off x="1783595" y="2929427"/>
              <a:ext cx="841555" cy="1903588"/>
              <a:chOff x="1783595" y="2929427"/>
              <a:chExt cx="841555" cy="1903588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2190344" y="3575709"/>
                <a:ext cx="28059" cy="1257306"/>
              </a:xfrm>
              <a:prstGeom prst="rect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3595" y="2929427"/>
                <a:ext cx="841555" cy="842962"/>
              </a:xfrm>
              <a:prstGeom prst="rect">
                <a:avLst/>
              </a:prstGeom>
            </p:spPr>
          </p:pic>
        </p:grpSp>
        <p:pic>
          <p:nvPicPr>
            <p:cNvPr id="52" name="Picture 5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55" t="6527" r="7639" b="18195"/>
            <a:stretch/>
          </p:blipFill>
          <p:spPr>
            <a:xfrm>
              <a:off x="2044682" y="3227133"/>
              <a:ext cx="309342" cy="276216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2125976" y="2146672"/>
            <a:ext cx="4892048" cy="2564655"/>
            <a:chOff x="704850" y="1821705"/>
            <a:chExt cx="6122893" cy="3209925"/>
          </a:xfrm>
        </p:grpSpPr>
        <p:grpSp>
          <p:nvGrpSpPr>
            <p:cNvPr id="59" name="Group 58"/>
            <p:cNvGrpSpPr/>
            <p:nvPr/>
          </p:nvGrpSpPr>
          <p:grpSpPr>
            <a:xfrm>
              <a:off x="704850" y="1821705"/>
              <a:ext cx="6122893" cy="3209925"/>
              <a:chOff x="915520" y="1889987"/>
              <a:chExt cx="6122893" cy="3209925"/>
            </a:xfrm>
          </p:grpSpPr>
          <p:pic>
            <p:nvPicPr>
              <p:cNvPr id="68" name="Picture 67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552"/>
              <a:stretch/>
            </p:blipFill>
            <p:spPr>
              <a:xfrm>
                <a:off x="915520" y="1889987"/>
                <a:ext cx="6122893" cy="3209925"/>
              </a:xfrm>
              <a:prstGeom prst="rect">
                <a:avLst/>
              </a:prstGeom>
            </p:spPr>
          </p:pic>
          <p:grpSp>
            <p:nvGrpSpPr>
              <p:cNvPr id="69" name="Group 68"/>
              <p:cNvGrpSpPr/>
              <p:nvPr/>
            </p:nvGrpSpPr>
            <p:grpSpPr>
              <a:xfrm>
                <a:off x="5360052" y="2942679"/>
                <a:ext cx="841250" cy="552270"/>
                <a:chOff x="5577416" y="389063"/>
                <a:chExt cx="1027646" cy="674637"/>
              </a:xfrm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5670226" y="734194"/>
                  <a:ext cx="864494" cy="3295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Freeform 70"/>
                <p:cNvSpPr/>
                <p:nvPr/>
              </p:nvSpPr>
              <p:spPr>
                <a:xfrm flipV="1">
                  <a:off x="5993984" y="948821"/>
                  <a:ext cx="180215" cy="88239"/>
                </a:xfrm>
                <a:custGeom>
                  <a:avLst/>
                  <a:gdLst>
                    <a:gd name="connsiteX0" fmla="*/ 93820 w 187640"/>
                    <a:gd name="connsiteY0" fmla="*/ 0 h 91875"/>
                    <a:gd name="connsiteX1" fmla="*/ 180721 w 187640"/>
                    <a:gd name="connsiteY1" fmla="*/ 57602 h 91875"/>
                    <a:gd name="connsiteX2" fmla="*/ 187640 w 187640"/>
                    <a:gd name="connsiteY2" fmla="*/ 91875 h 91875"/>
                    <a:gd name="connsiteX3" fmla="*/ 0 w 187640"/>
                    <a:gd name="connsiteY3" fmla="*/ 91875 h 91875"/>
                    <a:gd name="connsiteX4" fmla="*/ 6920 w 187640"/>
                    <a:gd name="connsiteY4" fmla="*/ 57602 h 91875"/>
                    <a:gd name="connsiteX5" fmla="*/ 93820 w 187640"/>
                    <a:gd name="connsiteY5" fmla="*/ 0 h 91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7640" h="91875">
                      <a:moveTo>
                        <a:pt x="93820" y="0"/>
                      </a:moveTo>
                      <a:cubicBezTo>
                        <a:pt x="132886" y="0"/>
                        <a:pt x="166403" y="23752"/>
                        <a:pt x="180721" y="57602"/>
                      </a:cubicBezTo>
                      <a:lnTo>
                        <a:pt x="187640" y="91875"/>
                      </a:lnTo>
                      <a:lnTo>
                        <a:pt x="0" y="91875"/>
                      </a:lnTo>
                      <a:lnTo>
                        <a:pt x="6920" y="57602"/>
                      </a:lnTo>
                      <a:cubicBezTo>
                        <a:pt x="21237" y="23752"/>
                        <a:pt x="54755" y="0"/>
                        <a:pt x="93820" y="0"/>
                      </a:cubicBezTo>
                      <a:close/>
                    </a:path>
                  </a:pathLst>
                </a:custGeom>
                <a:solidFill>
                  <a:srgbClr val="DC444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5902205" y="828912"/>
                  <a:ext cx="54059" cy="54059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Oval 72"/>
                <p:cNvSpPr/>
                <p:nvPr/>
              </p:nvSpPr>
              <p:spPr>
                <a:xfrm>
                  <a:off x="6183522" y="828912"/>
                  <a:ext cx="54059" cy="54059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Oval 73"/>
                <p:cNvSpPr/>
                <p:nvPr/>
              </p:nvSpPr>
              <p:spPr>
                <a:xfrm>
                  <a:off x="5577416" y="545690"/>
                  <a:ext cx="231978" cy="231978"/>
                </a:xfrm>
                <a:prstGeom prst="ellipse">
                  <a:avLst/>
                </a:prstGeom>
                <a:solidFill>
                  <a:srgbClr val="E244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5736550" y="545690"/>
                  <a:ext cx="231978" cy="231978"/>
                </a:xfrm>
                <a:prstGeom prst="ellipse">
                  <a:avLst/>
                </a:prstGeom>
                <a:solidFill>
                  <a:srgbClr val="E244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5895683" y="545690"/>
                  <a:ext cx="231978" cy="231978"/>
                </a:xfrm>
                <a:prstGeom prst="ellipse">
                  <a:avLst/>
                </a:prstGeom>
                <a:solidFill>
                  <a:srgbClr val="E244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6054816" y="545690"/>
                  <a:ext cx="231978" cy="231978"/>
                </a:xfrm>
                <a:prstGeom prst="ellipse">
                  <a:avLst/>
                </a:prstGeom>
                <a:solidFill>
                  <a:srgbClr val="E244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6213950" y="545690"/>
                  <a:ext cx="231978" cy="231978"/>
                </a:xfrm>
                <a:prstGeom prst="ellipse">
                  <a:avLst/>
                </a:prstGeom>
                <a:solidFill>
                  <a:srgbClr val="E244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6373084" y="545690"/>
                  <a:ext cx="231978" cy="231978"/>
                </a:xfrm>
                <a:prstGeom prst="ellipse">
                  <a:avLst/>
                </a:prstGeom>
                <a:solidFill>
                  <a:srgbClr val="E244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5674273" y="389063"/>
                  <a:ext cx="231978" cy="231978"/>
                </a:xfrm>
                <a:prstGeom prst="ellipse">
                  <a:avLst/>
                </a:prstGeom>
                <a:solidFill>
                  <a:srgbClr val="E244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5833406" y="389063"/>
                  <a:ext cx="231978" cy="231978"/>
                </a:xfrm>
                <a:prstGeom prst="ellipse">
                  <a:avLst/>
                </a:prstGeom>
                <a:solidFill>
                  <a:srgbClr val="E244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5992539" y="389063"/>
                  <a:ext cx="231978" cy="231978"/>
                </a:xfrm>
                <a:prstGeom prst="ellipse">
                  <a:avLst/>
                </a:prstGeom>
                <a:solidFill>
                  <a:srgbClr val="E244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6151673" y="389063"/>
                  <a:ext cx="231978" cy="231978"/>
                </a:xfrm>
                <a:prstGeom prst="ellipse">
                  <a:avLst/>
                </a:prstGeom>
                <a:solidFill>
                  <a:srgbClr val="E244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6310806" y="389063"/>
                  <a:ext cx="231978" cy="231978"/>
                </a:xfrm>
                <a:prstGeom prst="ellipse">
                  <a:avLst/>
                </a:prstGeom>
                <a:solidFill>
                  <a:srgbClr val="E244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0" name="Group 59"/>
            <p:cNvGrpSpPr/>
            <p:nvPr/>
          </p:nvGrpSpPr>
          <p:grpSpPr>
            <a:xfrm>
              <a:off x="2218211" y="2777597"/>
              <a:ext cx="745184" cy="651403"/>
              <a:chOff x="7147835" y="272016"/>
              <a:chExt cx="886473" cy="774911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7149417" y="721018"/>
                <a:ext cx="855056" cy="3259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 rot="279011">
                <a:off x="7147835" y="272016"/>
                <a:ext cx="886473" cy="507587"/>
                <a:chOff x="4013632" y="1052736"/>
                <a:chExt cx="1175741" cy="673220"/>
              </a:xfrm>
            </p:grpSpPr>
            <p:sp>
              <p:nvSpPr>
                <p:cNvPr id="66" name="Oval 65"/>
                <p:cNvSpPr/>
                <p:nvPr/>
              </p:nvSpPr>
              <p:spPr>
                <a:xfrm rot="2647558">
                  <a:off x="4013632" y="1294424"/>
                  <a:ext cx="382541" cy="109768"/>
                </a:xfrm>
                <a:prstGeom prst="ellipse">
                  <a:avLst/>
                </a:prstGeom>
                <a:solidFill>
                  <a:srgbClr val="E4727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Freeform 66"/>
                <p:cNvSpPr/>
                <p:nvPr/>
              </p:nvSpPr>
              <p:spPr>
                <a:xfrm>
                  <a:off x="4029395" y="1052736"/>
                  <a:ext cx="1159978" cy="673220"/>
                </a:xfrm>
                <a:custGeom>
                  <a:avLst/>
                  <a:gdLst>
                    <a:gd name="connsiteX0" fmla="*/ 612068 w 1224136"/>
                    <a:gd name="connsiteY0" fmla="*/ 0 h 494183"/>
                    <a:gd name="connsiteX1" fmla="*/ 1224136 w 1224136"/>
                    <a:gd name="connsiteY1" fmla="*/ 345706 h 494183"/>
                    <a:gd name="connsiteX2" fmla="*/ 1224136 w 1224136"/>
                    <a:gd name="connsiteY2" fmla="*/ 494183 h 494183"/>
                    <a:gd name="connsiteX3" fmla="*/ 0 w 1224136"/>
                    <a:gd name="connsiteY3" fmla="*/ 494183 h 494183"/>
                    <a:gd name="connsiteX4" fmla="*/ 0 w 1224136"/>
                    <a:gd name="connsiteY4" fmla="*/ 345706 h 494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4136" h="494183">
                      <a:moveTo>
                        <a:pt x="612068" y="0"/>
                      </a:moveTo>
                      <a:lnTo>
                        <a:pt x="1224136" y="345706"/>
                      </a:lnTo>
                      <a:lnTo>
                        <a:pt x="1224136" y="494183"/>
                      </a:lnTo>
                      <a:lnTo>
                        <a:pt x="0" y="494183"/>
                      </a:lnTo>
                      <a:lnTo>
                        <a:pt x="0" y="345706"/>
                      </a:lnTo>
                      <a:close/>
                    </a:path>
                  </a:pathLst>
                </a:custGeom>
                <a:solidFill>
                  <a:srgbClr val="E2444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3" name="Freeform 62"/>
              <p:cNvSpPr/>
              <p:nvPr/>
            </p:nvSpPr>
            <p:spPr>
              <a:xfrm flipV="1">
                <a:off x="7469640" y="933302"/>
                <a:ext cx="178247" cy="87276"/>
              </a:xfrm>
              <a:custGeom>
                <a:avLst/>
                <a:gdLst>
                  <a:gd name="connsiteX0" fmla="*/ 93820 w 187640"/>
                  <a:gd name="connsiteY0" fmla="*/ 0 h 91875"/>
                  <a:gd name="connsiteX1" fmla="*/ 180721 w 187640"/>
                  <a:gd name="connsiteY1" fmla="*/ 57602 h 91875"/>
                  <a:gd name="connsiteX2" fmla="*/ 187640 w 187640"/>
                  <a:gd name="connsiteY2" fmla="*/ 91875 h 91875"/>
                  <a:gd name="connsiteX3" fmla="*/ 0 w 187640"/>
                  <a:gd name="connsiteY3" fmla="*/ 91875 h 91875"/>
                  <a:gd name="connsiteX4" fmla="*/ 6920 w 187640"/>
                  <a:gd name="connsiteY4" fmla="*/ 57602 h 91875"/>
                  <a:gd name="connsiteX5" fmla="*/ 93820 w 187640"/>
                  <a:gd name="connsiteY5" fmla="*/ 0 h 91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640" h="91875">
                    <a:moveTo>
                      <a:pt x="93820" y="0"/>
                    </a:moveTo>
                    <a:cubicBezTo>
                      <a:pt x="132886" y="0"/>
                      <a:pt x="166403" y="23752"/>
                      <a:pt x="180721" y="57602"/>
                    </a:cubicBezTo>
                    <a:lnTo>
                      <a:pt x="187640" y="91875"/>
                    </a:lnTo>
                    <a:lnTo>
                      <a:pt x="0" y="91875"/>
                    </a:lnTo>
                    <a:lnTo>
                      <a:pt x="6920" y="57602"/>
                    </a:lnTo>
                    <a:cubicBezTo>
                      <a:pt x="21237" y="23752"/>
                      <a:pt x="54755" y="0"/>
                      <a:pt x="93820" y="0"/>
                    </a:cubicBezTo>
                    <a:close/>
                  </a:path>
                </a:pathLst>
              </a:custGeom>
              <a:solidFill>
                <a:srgbClr val="DC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7378863" y="814702"/>
                <a:ext cx="53468" cy="5346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7657109" y="834741"/>
                <a:ext cx="53468" cy="53468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5" name="TextBox 84"/>
          <p:cNvSpPr txBox="1"/>
          <p:nvPr/>
        </p:nvSpPr>
        <p:spPr>
          <a:xfrm>
            <a:off x="3418330" y="5714212"/>
            <a:ext cx="2307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THANKS</a:t>
            </a:r>
            <a:endParaRPr lang="ko-KR" altLang="en-US" sz="200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92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914651" y="1978819"/>
            <a:ext cx="1657350" cy="29003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812031"/>
            <a:ext cx="4572000" cy="45719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4572000" y="4812031"/>
            <a:ext cx="457200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783595" y="2929427"/>
            <a:ext cx="841555" cy="1903588"/>
            <a:chOff x="1783595" y="2929427"/>
            <a:chExt cx="841555" cy="1903588"/>
          </a:xfrm>
        </p:grpSpPr>
        <p:sp>
          <p:nvSpPr>
            <p:cNvPr id="8" name="Rectangle 7"/>
            <p:cNvSpPr/>
            <p:nvPr/>
          </p:nvSpPr>
          <p:spPr>
            <a:xfrm>
              <a:off x="2190344" y="3575709"/>
              <a:ext cx="28059" cy="1257306"/>
            </a:xfrm>
            <a:prstGeom prst="rect">
              <a:avLst/>
            </a:prstGeom>
            <a:solidFill>
              <a:srgbClr val="E24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595" y="2929427"/>
              <a:ext cx="841555" cy="842962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6527" r="7639" b="18195"/>
          <a:stretch/>
        </p:blipFill>
        <p:spPr>
          <a:xfrm>
            <a:off x="2044682" y="3227133"/>
            <a:ext cx="309342" cy="2762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1" y="4543425"/>
            <a:ext cx="4572000" cy="268606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/>
        </p:nvSpPr>
        <p:spPr>
          <a:xfrm>
            <a:off x="4571999" y="4543425"/>
            <a:ext cx="4572001" cy="2686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/>
        </p:nvSpPr>
        <p:spPr>
          <a:xfrm>
            <a:off x="0" y="4857750"/>
            <a:ext cx="4572000" cy="290037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/>
        </p:nvSpPr>
        <p:spPr>
          <a:xfrm>
            <a:off x="4572000" y="4857750"/>
            <a:ext cx="4572001" cy="2900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/>
        </p:nvSpPr>
        <p:spPr>
          <a:xfrm>
            <a:off x="-1" y="0"/>
            <a:ext cx="4572000" cy="4543425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/>
        </p:nvSpPr>
        <p:spPr>
          <a:xfrm>
            <a:off x="4573552" y="2012"/>
            <a:ext cx="4572001" cy="45434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0" y="5143500"/>
            <a:ext cx="4572000" cy="17145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20"/>
          <p:cNvSpPr/>
          <p:nvPr/>
        </p:nvSpPr>
        <p:spPr>
          <a:xfrm>
            <a:off x="4572000" y="5143500"/>
            <a:ext cx="4572001" cy="1714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5904768" y="315105"/>
            <a:ext cx="1688507" cy="1690755"/>
            <a:chOff x="5980034" y="460863"/>
            <a:chExt cx="1688507" cy="1690755"/>
          </a:xfrm>
        </p:grpSpPr>
        <p:sp>
          <p:nvSpPr>
            <p:cNvPr id="40" name="Rectangle 5"/>
            <p:cNvSpPr/>
            <p:nvPr/>
          </p:nvSpPr>
          <p:spPr>
            <a:xfrm>
              <a:off x="5980034" y="1736120"/>
              <a:ext cx="1688507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설계 클래스 다이어그램</a:t>
              </a:r>
              <a:endParaRPr lang="en-US" altLang="ko-KR" sz="1050" dirty="0">
                <a:solidFill>
                  <a:schemeClr val="bg1">
                    <a:lumMod val="6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algn="ctr"/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설계 시퀀스 다이어그램</a:t>
              </a:r>
              <a:endParaRPr lang="en-US" altLang="ko-KR" sz="1050" dirty="0">
                <a:solidFill>
                  <a:schemeClr val="bg1">
                    <a:lumMod val="6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  <p:sp>
          <p:nvSpPr>
            <p:cNvPr id="41" name="Rectangle 5"/>
            <p:cNvSpPr/>
            <p:nvPr/>
          </p:nvSpPr>
          <p:spPr>
            <a:xfrm>
              <a:off x="6019799" y="1435825"/>
              <a:ext cx="1608979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설계</a:t>
              </a:r>
              <a:endParaRPr lang="en-US" altLang="ko-KR" sz="16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6403511" y="460863"/>
              <a:ext cx="841555" cy="842962"/>
              <a:chOff x="7532594" y="874217"/>
              <a:chExt cx="841555" cy="842962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2594" y="874217"/>
                <a:ext cx="841555" cy="842962"/>
              </a:xfrm>
              <a:prstGeom prst="rect">
                <a:avLst/>
              </a:prstGeom>
            </p:spPr>
          </p:pic>
          <p:sp>
            <p:nvSpPr>
              <p:cNvPr id="53" name="Rectangle 5"/>
              <p:cNvSpPr/>
              <p:nvPr/>
            </p:nvSpPr>
            <p:spPr>
              <a:xfrm>
                <a:off x="7777722" y="1093708"/>
                <a:ext cx="351298" cy="430887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4</a:t>
                </a:r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5904768" y="2207817"/>
            <a:ext cx="1608979" cy="1221183"/>
            <a:chOff x="6019799" y="460863"/>
            <a:chExt cx="1608979" cy="1221183"/>
          </a:xfrm>
        </p:grpSpPr>
        <p:sp>
          <p:nvSpPr>
            <p:cNvPr id="63" name="Rectangle 5"/>
            <p:cNvSpPr/>
            <p:nvPr/>
          </p:nvSpPr>
          <p:spPr>
            <a:xfrm>
              <a:off x="6019799" y="1435825"/>
              <a:ext cx="1608979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고찰</a:t>
              </a:r>
              <a:endParaRPr lang="en-US" altLang="ko-KR" sz="16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6403511" y="460863"/>
              <a:ext cx="841555" cy="842962"/>
              <a:chOff x="7532594" y="874217"/>
              <a:chExt cx="841555" cy="842962"/>
            </a:xfrm>
          </p:grpSpPr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2594" y="874217"/>
                <a:ext cx="841555" cy="842962"/>
              </a:xfrm>
              <a:prstGeom prst="rect">
                <a:avLst/>
              </a:prstGeom>
            </p:spPr>
          </p:pic>
          <p:sp>
            <p:nvSpPr>
              <p:cNvPr id="66" name="Rectangle 5"/>
              <p:cNvSpPr/>
              <p:nvPr/>
            </p:nvSpPr>
            <p:spPr>
              <a:xfrm>
                <a:off x="7777722" y="1093708"/>
                <a:ext cx="351298" cy="430887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chemeClr val="bg1"/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5</a:t>
                </a: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1265904" y="364792"/>
            <a:ext cx="1608979" cy="1522735"/>
            <a:chOff x="6019799" y="460863"/>
            <a:chExt cx="1608979" cy="1522735"/>
          </a:xfrm>
        </p:grpSpPr>
        <p:sp>
          <p:nvSpPr>
            <p:cNvPr id="68" name="Rectangle 5"/>
            <p:cNvSpPr/>
            <p:nvPr/>
          </p:nvSpPr>
          <p:spPr>
            <a:xfrm>
              <a:off x="6053509" y="1729682"/>
              <a:ext cx="154155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sz="105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  <p:sp>
          <p:nvSpPr>
            <p:cNvPr id="69" name="Rectangle 5"/>
            <p:cNvSpPr/>
            <p:nvPr/>
          </p:nvSpPr>
          <p:spPr>
            <a:xfrm>
              <a:off x="6019799" y="1435825"/>
              <a:ext cx="1608979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소개</a:t>
              </a:r>
              <a:endParaRPr lang="en-US" altLang="ko-KR" sz="16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6403511" y="460863"/>
              <a:ext cx="841555" cy="842962"/>
              <a:chOff x="7532594" y="874217"/>
              <a:chExt cx="841555" cy="842962"/>
            </a:xfrm>
          </p:grpSpPr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2594" y="874217"/>
                <a:ext cx="841555" cy="842962"/>
              </a:xfrm>
              <a:prstGeom prst="rect">
                <a:avLst/>
              </a:prstGeom>
            </p:spPr>
          </p:pic>
          <p:sp>
            <p:nvSpPr>
              <p:cNvPr id="72" name="Rectangle 5"/>
              <p:cNvSpPr/>
              <p:nvPr/>
            </p:nvSpPr>
            <p:spPr>
              <a:xfrm>
                <a:off x="7777722" y="1093708"/>
                <a:ext cx="351298" cy="430887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1</a:t>
                </a:r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1048279" y="2294619"/>
            <a:ext cx="1992805" cy="1845900"/>
            <a:chOff x="5817791" y="460863"/>
            <a:chExt cx="1992805" cy="1845900"/>
          </a:xfrm>
        </p:grpSpPr>
        <p:sp>
          <p:nvSpPr>
            <p:cNvPr id="74" name="Rectangle 5"/>
            <p:cNvSpPr/>
            <p:nvPr/>
          </p:nvSpPr>
          <p:spPr>
            <a:xfrm>
              <a:off x="6053509" y="1729682"/>
              <a:ext cx="1541558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요구사항정의서</a:t>
              </a:r>
              <a:endParaRPr lang="en-US" altLang="ko-KR" sz="105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algn="ctr"/>
              <a:r>
                <a:rPr lang="ko-KR" altLang="en-US" sz="1050" dirty="0" err="1"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유스케이스</a:t>
              </a:r>
              <a:r>
                <a:rPr lang="ko-KR" altLang="en-US" sz="1050" dirty="0"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 </a:t>
              </a:r>
              <a:endParaRPr lang="en-US" altLang="ko-KR" sz="105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다이어그램</a:t>
              </a:r>
            </a:p>
          </p:txBody>
        </p:sp>
        <p:sp>
          <p:nvSpPr>
            <p:cNvPr id="75" name="Rectangle 5"/>
            <p:cNvSpPr/>
            <p:nvPr/>
          </p:nvSpPr>
          <p:spPr>
            <a:xfrm>
              <a:off x="5817791" y="1435825"/>
              <a:ext cx="1992805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ko-KR" altLang="en-US" sz="1600" b="1" dirty="0" smtClean="0"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요구사항</a:t>
              </a:r>
              <a:endParaRPr lang="en-US" altLang="ko-KR" sz="1600" b="1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6403511" y="460863"/>
              <a:ext cx="841555" cy="842962"/>
              <a:chOff x="7532594" y="874217"/>
              <a:chExt cx="841555" cy="842962"/>
            </a:xfrm>
          </p:grpSpPr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2594" y="874217"/>
                <a:ext cx="841555" cy="842962"/>
              </a:xfrm>
              <a:prstGeom prst="rect">
                <a:avLst/>
              </a:prstGeom>
            </p:spPr>
          </p:pic>
          <p:sp>
            <p:nvSpPr>
              <p:cNvPr id="78" name="Rectangle 5"/>
              <p:cNvSpPr/>
              <p:nvPr/>
            </p:nvSpPr>
            <p:spPr>
              <a:xfrm>
                <a:off x="7777722" y="1093708"/>
                <a:ext cx="351298" cy="430887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/>
                <a:r>
                  <a:rPr lang="en-US" altLang="ko-KR" sz="28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2</a:t>
                </a:r>
                <a:endPara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endParaRP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1135105" y="4455763"/>
            <a:ext cx="1739778" cy="1857330"/>
            <a:chOff x="5954399" y="460863"/>
            <a:chExt cx="1739778" cy="1857330"/>
          </a:xfrm>
        </p:grpSpPr>
        <p:sp>
          <p:nvSpPr>
            <p:cNvPr id="80" name="Rectangle 5"/>
            <p:cNvSpPr/>
            <p:nvPr/>
          </p:nvSpPr>
          <p:spPr>
            <a:xfrm>
              <a:off x="5954399" y="1741112"/>
              <a:ext cx="1739778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분석 클래스 다이어그램</a:t>
              </a:r>
              <a:endParaRPr lang="en-US" altLang="ko-KR" sz="105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분석 시퀀스 </a:t>
              </a:r>
              <a:r>
                <a:rPr lang="ko-KR" altLang="en-US" sz="1050" dirty="0" err="1"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다이어</a:t>
              </a:r>
              <a:r>
                <a:rPr lang="ko-KR" altLang="en-US" sz="1050" dirty="0"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 그램</a:t>
              </a:r>
              <a:endParaRPr lang="en-US" altLang="ko-KR" sz="105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  <a:p>
              <a:pPr algn="ctr"/>
              <a:endParaRPr lang="en-US" altLang="ko-KR" sz="105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  <p:sp>
          <p:nvSpPr>
            <p:cNvPr id="81" name="Rectangle 5"/>
            <p:cNvSpPr/>
            <p:nvPr/>
          </p:nvSpPr>
          <p:spPr>
            <a:xfrm>
              <a:off x="6019799" y="1435825"/>
              <a:ext cx="1608979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분석</a:t>
              </a:r>
              <a:endParaRPr lang="en-US" altLang="ko-KR" sz="16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6403511" y="460863"/>
              <a:ext cx="841555" cy="842962"/>
              <a:chOff x="7532594" y="874217"/>
              <a:chExt cx="841555" cy="842962"/>
            </a:xfrm>
          </p:grpSpPr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2594" y="874217"/>
                <a:ext cx="841555" cy="842962"/>
              </a:xfrm>
              <a:prstGeom prst="rect">
                <a:avLst/>
              </a:prstGeom>
            </p:spPr>
          </p:pic>
          <p:sp>
            <p:nvSpPr>
              <p:cNvPr id="84" name="Rectangle 5"/>
              <p:cNvSpPr/>
              <p:nvPr/>
            </p:nvSpPr>
            <p:spPr>
              <a:xfrm>
                <a:off x="7777722" y="1093708"/>
                <a:ext cx="351298" cy="430887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 UltraLight" panose="020B0603020101020101" pitchFamily="50" charset="-127"/>
                    <a:ea typeface="나눔바른고딕 UltraLight" panose="020B0603020101020101" pitchFamily="50" charset="-127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751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914651" y="1978819"/>
            <a:ext cx="1657350" cy="29003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812031"/>
            <a:ext cx="4572000" cy="45719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4572000" y="4812031"/>
            <a:ext cx="457200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783595" y="2929427"/>
            <a:ext cx="841555" cy="1903588"/>
            <a:chOff x="1783595" y="2929427"/>
            <a:chExt cx="841555" cy="1903588"/>
          </a:xfrm>
        </p:grpSpPr>
        <p:sp>
          <p:nvSpPr>
            <p:cNvPr id="8" name="Rectangle 7"/>
            <p:cNvSpPr/>
            <p:nvPr/>
          </p:nvSpPr>
          <p:spPr>
            <a:xfrm>
              <a:off x="2190344" y="3575709"/>
              <a:ext cx="28059" cy="1257306"/>
            </a:xfrm>
            <a:prstGeom prst="rect">
              <a:avLst/>
            </a:prstGeom>
            <a:solidFill>
              <a:srgbClr val="E24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595" y="2929427"/>
              <a:ext cx="841555" cy="842962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6527" r="7639" b="18195"/>
          <a:stretch/>
        </p:blipFill>
        <p:spPr>
          <a:xfrm>
            <a:off x="2044682" y="3227133"/>
            <a:ext cx="309342" cy="2762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1" y="4543425"/>
            <a:ext cx="4572000" cy="268606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/>
        </p:nvSpPr>
        <p:spPr>
          <a:xfrm>
            <a:off x="4571999" y="4543425"/>
            <a:ext cx="4572001" cy="2686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/>
        </p:nvSpPr>
        <p:spPr>
          <a:xfrm>
            <a:off x="0" y="4857750"/>
            <a:ext cx="4572000" cy="290037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/>
        </p:nvSpPr>
        <p:spPr>
          <a:xfrm>
            <a:off x="4572000" y="4857750"/>
            <a:ext cx="4572001" cy="2900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/>
        </p:nvSpPr>
        <p:spPr>
          <a:xfrm>
            <a:off x="-1" y="0"/>
            <a:ext cx="4572000" cy="4543425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/>
        </p:nvSpPr>
        <p:spPr>
          <a:xfrm>
            <a:off x="4573552" y="2012"/>
            <a:ext cx="4572001" cy="45434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0" y="5143500"/>
            <a:ext cx="4572000" cy="17145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20"/>
          <p:cNvSpPr/>
          <p:nvPr/>
        </p:nvSpPr>
        <p:spPr>
          <a:xfrm>
            <a:off x="4572000" y="5143500"/>
            <a:ext cx="4572001" cy="1714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02" y="4543425"/>
            <a:ext cx="123825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759" y="3138085"/>
            <a:ext cx="4630976" cy="2419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389392" y="345818"/>
            <a:ext cx="3509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버스예매 시스템이란</a:t>
            </a:r>
            <a:r>
              <a:rPr lang="en-US" altLang="ko-KR" sz="28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?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759" y="186227"/>
            <a:ext cx="4409585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68" y="1155645"/>
            <a:ext cx="4127261" cy="234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170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914651" y="1978819"/>
            <a:ext cx="1657350" cy="29003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812031"/>
            <a:ext cx="4572000" cy="45719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4572000" y="4812031"/>
            <a:ext cx="457200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783595" y="2929427"/>
            <a:ext cx="841555" cy="1903588"/>
            <a:chOff x="1783595" y="2929427"/>
            <a:chExt cx="841555" cy="1903588"/>
          </a:xfrm>
        </p:grpSpPr>
        <p:sp>
          <p:nvSpPr>
            <p:cNvPr id="8" name="Rectangle 7"/>
            <p:cNvSpPr/>
            <p:nvPr/>
          </p:nvSpPr>
          <p:spPr>
            <a:xfrm>
              <a:off x="2190344" y="3575709"/>
              <a:ext cx="28059" cy="1257306"/>
            </a:xfrm>
            <a:prstGeom prst="rect">
              <a:avLst/>
            </a:prstGeom>
            <a:solidFill>
              <a:srgbClr val="E24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595" y="2929427"/>
              <a:ext cx="841555" cy="842962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6527" r="7639" b="18195"/>
          <a:stretch/>
        </p:blipFill>
        <p:spPr>
          <a:xfrm>
            <a:off x="2044682" y="3227133"/>
            <a:ext cx="309342" cy="2762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1" y="4543425"/>
            <a:ext cx="4572000" cy="268606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/>
        </p:nvSpPr>
        <p:spPr>
          <a:xfrm>
            <a:off x="4571999" y="4543425"/>
            <a:ext cx="4572001" cy="2686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/>
        </p:nvSpPr>
        <p:spPr>
          <a:xfrm>
            <a:off x="0" y="4857750"/>
            <a:ext cx="4572000" cy="290037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/>
        </p:nvSpPr>
        <p:spPr>
          <a:xfrm>
            <a:off x="4572000" y="4857750"/>
            <a:ext cx="4572001" cy="2900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/>
        </p:nvSpPr>
        <p:spPr>
          <a:xfrm>
            <a:off x="-1" y="0"/>
            <a:ext cx="4572000" cy="4543425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/>
        </p:nvSpPr>
        <p:spPr>
          <a:xfrm>
            <a:off x="4573552" y="2012"/>
            <a:ext cx="4572001" cy="45434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0" y="5143500"/>
            <a:ext cx="4572000" cy="17145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20"/>
          <p:cNvSpPr/>
          <p:nvPr/>
        </p:nvSpPr>
        <p:spPr>
          <a:xfrm>
            <a:off x="4572000" y="5143500"/>
            <a:ext cx="4572001" cy="1714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41400"/>
            <a:ext cx="4267200" cy="581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460070"/>
            <a:ext cx="3529013" cy="2227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363" y="2738633"/>
            <a:ext cx="3434284" cy="205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4677728"/>
            <a:ext cx="3444083" cy="196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389392" y="345818"/>
            <a:ext cx="3509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지역</a:t>
            </a:r>
            <a:r>
              <a:rPr lang="ko-KR" altLang="en-US" sz="2800" dirty="0" smtClean="0">
                <a:solidFill>
                  <a:srgbClr val="E24449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버스예매시스템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27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914651" y="1978819"/>
            <a:ext cx="1657350" cy="29003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812031"/>
            <a:ext cx="4572000" cy="45719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4572000" y="4812031"/>
            <a:ext cx="457200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783595" y="2929427"/>
            <a:ext cx="841555" cy="1903588"/>
            <a:chOff x="1783595" y="2929427"/>
            <a:chExt cx="841555" cy="1903588"/>
          </a:xfrm>
        </p:grpSpPr>
        <p:sp>
          <p:nvSpPr>
            <p:cNvPr id="8" name="Rectangle 7"/>
            <p:cNvSpPr/>
            <p:nvPr/>
          </p:nvSpPr>
          <p:spPr>
            <a:xfrm>
              <a:off x="2190344" y="3575709"/>
              <a:ext cx="28059" cy="1257306"/>
            </a:xfrm>
            <a:prstGeom prst="rect">
              <a:avLst/>
            </a:prstGeom>
            <a:solidFill>
              <a:srgbClr val="E24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595" y="2929427"/>
              <a:ext cx="841555" cy="842962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6527" r="7639" b="18195"/>
          <a:stretch/>
        </p:blipFill>
        <p:spPr>
          <a:xfrm>
            <a:off x="2044682" y="3227133"/>
            <a:ext cx="309342" cy="2762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1" y="4543425"/>
            <a:ext cx="4572000" cy="268606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/>
        </p:nvSpPr>
        <p:spPr>
          <a:xfrm>
            <a:off x="4571999" y="4543425"/>
            <a:ext cx="4572001" cy="2686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/>
        </p:nvSpPr>
        <p:spPr>
          <a:xfrm>
            <a:off x="0" y="4857750"/>
            <a:ext cx="4572000" cy="290037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/>
        </p:nvSpPr>
        <p:spPr>
          <a:xfrm>
            <a:off x="4572000" y="4857750"/>
            <a:ext cx="4572001" cy="2900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/>
        </p:nvSpPr>
        <p:spPr>
          <a:xfrm>
            <a:off x="-1" y="0"/>
            <a:ext cx="4572000" cy="4543425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/>
        </p:nvSpPr>
        <p:spPr>
          <a:xfrm>
            <a:off x="4573552" y="2012"/>
            <a:ext cx="4572001" cy="45434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0" y="5143500"/>
            <a:ext cx="4572000" cy="17145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20"/>
          <p:cNvSpPr/>
          <p:nvPr/>
        </p:nvSpPr>
        <p:spPr>
          <a:xfrm>
            <a:off x="4572000" y="5143500"/>
            <a:ext cx="4572001" cy="1714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977" y="886977"/>
            <a:ext cx="4162043" cy="492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35590" y="206118"/>
            <a:ext cx="3509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노</a:t>
            </a:r>
            <a:r>
              <a:rPr lang="ko-KR" altLang="en-US" sz="28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선</a:t>
            </a:r>
            <a:r>
              <a:rPr lang="ko-KR" altLang="en-US" sz="2800" dirty="0" smtClean="0">
                <a:solidFill>
                  <a:srgbClr val="E24449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버스예매시스템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26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914651" y="1978819"/>
            <a:ext cx="1657350" cy="29003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812031"/>
            <a:ext cx="4572000" cy="45719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4572000" y="4812031"/>
            <a:ext cx="457200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783595" y="2929427"/>
            <a:ext cx="841555" cy="1903588"/>
            <a:chOff x="1783595" y="2929427"/>
            <a:chExt cx="841555" cy="1903588"/>
          </a:xfrm>
        </p:grpSpPr>
        <p:sp>
          <p:nvSpPr>
            <p:cNvPr id="8" name="Rectangle 7"/>
            <p:cNvSpPr/>
            <p:nvPr/>
          </p:nvSpPr>
          <p:spPr>
            <a:xfrm>
              <a:off x="2190344" y="3575709"/>
              <a:ext cx="28059" cy="1257306"/>
            </a:xfrm>
            <a:prstGeom prst="rect">
              <a:avLst/>
            </a:prstGeom>
            <a:solidFill>
              <a:srgbClr val="E24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595" y="2929427"/>
              <a:ext cx="841555" cy="842962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6527" r="7639" b="18195"/>
          <a:stretch/>
        </p:blipFill>
        <p:spPr>
          <a:xfrm>
            <a:off x="2044682" y="3227133"/>
            <a:ext cx="309342" cy="2762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1" y="4543425"/>
            <a:ext cx="4572000" cy="268606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/>
        </p:nvSpPr>
        <p:spPr>
          <a:xfrm>
            <a:off x="4571999" y="4543425"/>
            <a:ext cx="4572001" cy="2686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/>
        </p:nvSpPr>
        <p:spPr>
          <a:xfrm>
            <a:off x="0" y="4857750"/>
            <a:ext cx="4572000" cy="290037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/>
        </p:nvSpPr>
        <p:spPr>
          <a:xfrm>
            <a:off x="4572000" y="4857750"/>
            <a:ext cx="4572001" cy="2900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/>
        </p:nvSpPr>
        <p:spPr>
          <a:xfrm>
            <a:off x="-1" y="0"/>
            <a:ext cx="4572000" cy="4543425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/>
        </p:nvSpPr>
        <p:spPr>
          <a:xfrm>
            <a:off x="4573552" y="2012"/>
            <a:ext cx="4572001" cy="45434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0" y="5143500"/>
            <a:ext cx="4572000" cy="17145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angle 20"/>
          <p:cNvSpPr/>
          <p:nvPr/>
        </p:nvSpPr>
        <p:spPr>
          <a:xfrm>
            <a:off x="4572000" y="5143500"/>
            <a:ext cx="4572001" cy="1714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0" y="4828348"/>
            <a:ext cx="2583551" cy="1757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100" y="4812031"/>
            <a:ext cx="2804903" cy="185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67" y="4857750"/>
            <a:ext cx="2787437" cy="1854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3" y="1073215"/>
            <a:ext cx="6484941" cy="360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89392" y="345818"/>
            <a:ext cx="3509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버스</a:t>
            </a:r>
            <a:endParaRPr lang="en-US" altLang="ko-KR" sz="2800" dirty="0" smtClean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220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4571999" y="0"/>
            <a:ext cx="457200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97462" y="1832837"/>
            <a:ext cx="2466413" cy="3209925"/>
            <a:chOff x="4572000" y="1889987"/>
            <a:chExt cx="2466413" cy="32099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93"/>
            <a:stretch/>
          </p:blipFill>
          <p:spPr>
            <a:xfrm>
              <a:off x="4572000" y="1889987"/>
              <a:ext cx="2466413" cy="3209925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5360052" y="2942679"/>
              <a:ext cx="841250" cy="552270"/>
              <a:chOff x="5577416" y="389063"/>
              <a:chExt cx="1027646" cy="674637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5670226" y="734194"/>
                <a:ext cx="864494" cy="3295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Freeform 44"/>
              <p:cNvSpPr/>
              <p:nvPr/>
            </p:nvSpPr>
            <p:spPr>
              <a:xfrm flipV="1">
                <a:off x="5993984" y="948821"/>
                <a:ext cx="180215" cy="88239"/>
              </a:xfrm>
              <a:custGeom>
                <a:avLst/>
                <a:gdLst>
                  <a:gd name="connsiteX0" fmla="*/ 93820 w 187640"/>
                  <a:gd name="connsiteY0" fmla="*/ 0 h 91875"/>
                  <a:gd name="connsiteX1" fmla="*/ 180721 w 187640"/>
                  <a:gd name="connsiteY1" fmla="*/ 57602 h 91875"/>
                  <a:gd name="connsiteX2" fmla="*/ 187640 w 187640"/>
                  <a:gd name="connsiteY2" fmla="*/ 91875 h 91875"/>
                  <a:gd name="connsiteX3" fmla="*/ 0 w 187640"/>
                  <a:gd name="connsiteY3" fmla="*/ 91875 h 91875"/>
                  <a:gd name="connsiteX4" fmla="*/ 6920 w 187640"/>
                  <a:gd name="connsiteY4" fmla="*/ 57602 h 91875"/>
                  <a:gd name="connsiteX5" fmla="*/ 93820 w 187640"/>
                  <a:gd name="connsiteY5" fmla="*/ 0 h 91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640" h="91875">
                    <a:moveTo>
                      <a:pt x="93820" y="0"/>
                    </a:moveTo>
                    <a:cubicBezTo>
                      <a:pt x="132886" y="0"/>
                      <a:pt x="166403" y="23752"/>
                      <a:pt x="180721" y="57602"/>
                    </a:cubicBezTo>
                    <a:lnTo>
                      <a:pt x="187640" y="91875"/>
                    </a:lnTo>
                    <a:lnTo>
                      <a:pt x="0" y="91875"/>
                    </a:lnTo>
                    <a:lnTo>
                      <a:pt x="6920" y="57602"/>
                    </a:lnTo>
                    <a:cubicBezTo>
                      <a:pt x="21237" y="23752"/>
                      <a:pt x="54755" y="0"/>
                      <a:pt x="93820" y="0"/>
                    </a:cubicBezTo>
                    <a:close/>
                  </a:path>
                </a:pathLst>
              </a:custGeom>
              <a:solidFill>
                <a:srgbClr val="DC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5902205" y="828912"/>
                <a:ext cx="54059" cy="540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183522" y="828912"/>
                <a:ext cx="54059" cy="540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577416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736550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895683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054816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213950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6373084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674273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833406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992539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151673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6310806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4" name="Rectangle 53"/>
          <p:cNvSpPr/>
          <p:nvPr/>
        </p:nvSpPr>
        <p:spPr>
          <a:xfrm>
            <a:off x="-1" y="0"/>
            <a:ext cx="457200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1454" y="2666264"/>
            <a:ext cx="2849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소개</a:t>
            </a:r>
            <a:endParaRPr lang="en-US" altLang="ko-KR" sz="28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8199" y="3494950"/>
            <a:ext cx="33556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버스예매시스템</a:t>
            </a:r>
            <a:endParaRPr lang="en-US" altLang="ko-KR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2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로그인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회원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지역</a:t>
            </a:r>
            <a:r>
              <a:rPr lang="en-US" altLang="ko-KR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노선</a:t>
            </a:r>
            <a:r>
              <a:rPr lang="en-US" altLang="ko-KR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버스</a:t>
            </a:r>
            <a:r>
              <a:rPr lang="en-US" altLang="ko-KR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예매</a:t>
            </a:r>
            <a:r>
              <a:rPr lang="en-US" altLang="ko-KR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공지사항</a:t>
            </a:r>
            <a:r>
              <a:rPr lang="en-US" altLang="ko-KR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,Q&amp;A</a:t>
            </a:r>
          </a:p>
        </p:txBody>
      </p:sp>
      <p:grpSp>
        <p:nvGrpSpPr>
          <p:cNvPr id="33" name="Group 1">
            <a:extLst>
              <a:ext uri="{FF2B5EF4-FFF2-40B4-BE49-F238E27FC236}">
                <a16:creationId xmlns="" xmlns:a16="http://schemas.microsoft.com/office/drawing/2014/main" id="{7721C423-D8DB-4D29-AD9C-D8244CE26333}"/>
              </a:ext>
            </a:extLst>
          </p:cNvPr>
          <p:cNvGrpSpPr/>
          <p:nvPr/>
        </p:nvGrpSpPr>
        <p:grpSpPr>
          <a:xfrm>
            <a:off x="3726764" y="398508"/>
            <a:ext cx="1668554" cy="1671344"/>
            <a:chOff x="3737722" y="2593328"/>
            <a:chExt cx="1668554" cy="1671344"/>
          </a:xfrm>
        </p:grpSpPr>
        <p:pic>
          <p:nvPicPr>
            <p:cNvPr id="34" name="Picture 3">
              <a:extLst>
                <a:ext uri="{FF2B5EF4-FFF2-40B4-BE49-F238E27FC236}">
                  <a16:creationId xmlns="" xmlns:a16="http://schemas.microsoft.com/office/drawing/2014/main" id="{4A5E2BA1-906C-40B6-B756-7FE51ADB1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7722" y="2593328"/>
              <a:ext cx="1668554" cy="1671344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0422A6AA-6BD7-44A5-A622-CCC2D9817A59}"/>
                </a:ext>
              </a:extLst>
            </p:cNvPr>
            <p:cNvSpPr txBox="1"/>
            <p:nvPr/>
          </p:nvSpPr>
          <p:spPr>
            <a:xfrm>
              <a:off x="3848100" y="3051175"/>
              <a:ext cx="14382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지역</a:t>
              </a:r>
            </a:p>
          </p:txBody>
        </p:sp>
      </p:grpSp>
      <p:grpSp>
        <p:nvGrpSpPr>
          <p:cNvPr id="36" name="Group 1">
            <a:extLst>
              <a:ext uri="{FF2B5EF4-FFF2-40B4-BE49-F238E27FC236}">
                <a16:creationId xmlns="" xmlns:a16="http://schemas.microsoft.com/office/drawing/2014/main" id="{A018AEBC-386C-4549-8FC3-F09EF2C5DFC7}"/>
              </a:ext>
            </a:extLst>
          </p:cNvPr>
          <p:cNvGrpSpPr/>
          <p:nvPr/>
        </p:nvGrpSpPr>
        <p:grpSpPr>
          <a:xfrm>
            <a:off x="6432906" y="2580319"/>
            <a:ext cx="1668554" cy="1671344"/>
            <a:chOff x="3737722" y="2593328"/>
            <a:chExt cx="1668554" cy="1671344"/>
          </a:xfrm>
        </p:grpSpPr>
        <p:pic>
          <p:nvPicPr>
            <p:cNvPr id="37" name="Picture 3">
              <a:extLst>
                <a:ext uri="{FF2B5EF4-FFF2-40B4-BE49-F238E27FC236}">
                  <a16:creationId xmlns="" xmlns:a16="http://schemas.microsoft.com/office/drawing/2014/main" id="{76395A3F-8C86-449E-8477-3A1E47BF8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7722" y="2593328"/>
              <a:ext cx="1668554" cy="167134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7E0B45CE-AF60-4582-A0E2-3CC553A643AB}"/>
                </a:ext>
              </a:extLst>
            </p:cNvPr>
            <p:cNvSpPr txBox="1"/>
            <p:nvPr/>
          </p:nvSpPr>
          <p:spPr>
            <a:xfrm>
              <a:off x="3848100" y="3051175"/>
              <a:ext cx="14382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노선</a:t>
              </a:r>
            </a:p>
          </p:txBody>
        </p:sp>
      </p:grpSp>
      <p:grpSp>
        <p:nvGrpSpPr>
          <p:cNvPr id="39" name="Group 1">
            <a:extLst>
              <a:ext uri="{FF2B5EF4-FFF2-40B4-BE49-F238E27FC236}">
                <a16:creationId xmlns="" xmlns:a16="http://schemas.microsoft.com/office/drawing/2014/main" id="{113F8812-2AF3-47E7-8CF6-13915BFE49C5}"/>
              </a:ext>
            </a:extLst>
          </p:cNvPr>
          <p:cNvGrpSpPr/>
          <p:nvPr/>
        </p:nvGrpSpPr>
        <p:grpSpPr>
          <a:xfrm>
            <a:off x="3647954" y="4822110"/>
            <a:ext cx="1668554" cy="1671344"/>
            <a:chOff x="3737722" y="2593328"/>
            <a:chExt cx="1668554" cy="1671344"/>
          </a:xfrm>
        </p:grpSpPr>
        <p:pic>
          <p:nvPicPr>
            <p:cNvPr id="40" name="Picture 3">
              <a:extLst>
                <a:ext uri="{FF2B5EF4-FFF2-40B4-BE49-F238E27FC236}">
                  <a16:creationId xmlns="" xmlns:a16="http://schemas.microsoft.com/office/drawing/2014/main" id="{5C4A2CE3-A4F6-4218-8B8E-43800B016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7722" y="2593328"/>
              <a:ext cx="1668554" cy="1671344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78214D75-A920-459F-9BD9-984AFC97A55D}"/>
                </a:ext>
              </a:extLst>
            </p:cNvPr>
            <p:cNvSpPr txBox="1"/>
            <p:nvPr/>
          </p:nvSpPr>
          <p:spPr>
            <a:xfrm>
              <a:off x="3848100" y="3051175"/>
              <a:ext cx="14382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버스</a:t>
              </a:r>
            </a:p>
          </p:txBody>
        </p:sp>
      </p:grpSp>
      <p:grpSp>
        <p:nvGrpSpPr>
          <p:cNvPr id="42" name="Group 1">
            <a:extLst>
              <a:ext uri="{FF2B5EF4-FFF2-40B4-BE49-F238E27FC236}">
                <a16:creationId xmlns="" xmlns:a16="http://schemas.microsoft.com/office/drawing/2014/main" id="{9E279580-065C-4BCC-B24A-CA32A44B5120}"/>
              </a:ext>
            </a:extLst>
          </p:cNvPr>
          <p:cNvGrpSpPr/>
          <p:nvPr/>
        </p:nvGrpSpPr>
        <p:grpSpPr>
          <a:xfrm>
            <a:off x="3722002" y="2481792"/>
            <a:ext cx="1668554" cy="1671344"/>
            <a:chOff x="3737722" y="2633647"/>
            <a:chExt cx="1668554" cy="1671344"/>
          </a:xfrm>
        </p:grpSpPr>
        <p:pic>
          <p:nvPicPr>
            <p:cNvPr id="43" name="Picture 3">
              <a:extLst>
                <a:ext uri="{FF2B5EF4-FFF2-40B4-BE49-F238E27FC236}">
                  <a16:creationId xmlns="" xmlns:a16="http://schemas.microsoft.com/office/drawing/2014/main" id="{F690B8CA-9FE3-4FDE-8282-C4DA1F18F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7722" y="2633647"/>
              <a:ext cx="1668554" cy="1671344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7F7986EB-7496-4925-BAB7-AF32A537E463}"/>
                </a:ext>
              </a:extLst>
            </p:cNvPr>
            <p:cNvSpPr txBox="1"/>
            <p:nvPr/>
          </p:nvSpPr>
          <p:spPr>
            <a:xfrm>
              <a:off x="3848100" y="3051175"/>
              <a:ext cx="14382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예매</a:t>
              </a:r>
              <a:endPara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cxnSp>
        <p:nvCxnSpPr>
          <p:cNvPr id="9" name="직선 화살표 연결선 8"/>
          <p:cNvCxnSpPr/>
          <p:nvPr/>
        </p:nvCxnSpPr>
        <p:spPr>
          <a:xfrm>
            <a:off x="4381500" y="2053794"/>
            <a:ext cx="0" cy="4279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5395318" y="3429000"/>
            <a:ext cx="86578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4686300" y="4153136"/>
            <a:ext cx="0" cy="6689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10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4571999" y="0"/>
            <a:ext cx="457200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97462" y="1832837"/>
            <a:ext cx="2466413" cy="3209925"/>
            <a:chOff x="4572000" y="1889987"/>
            <a:chExt cx="2466413" cy="32099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93"/>
            <a:stretch/>
          </p:blipFill>
          <p:spPr>
            <a:xfrm>
              <a:off x="4572000" y="1889987"/>
              <a:ext cx="2466413" cy="3209925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5360052" y="2942679"/>
              <a:ext cx="841250" cy="552270"/>
              <a:chOff x="5577416" y="389063"/>
              <a:chExt cx="1027646" cy="674637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5670226" y="734194"/>
                <a:ext cx="864494" cy="3295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Freeform 44"/>
              <p:cNvSpPr/>
              <p:nvPr/>
            </p:nvSpPr>
            <p:spPr>
              <a:xfrm flipV="1">
                <a:off x="5993984" y="948821"/>
                <a:ext cx="180215" cy="88239"/>
              </a:xfrm>
              <a:custGeom>
                <a:avLst/>
                <a:gdLst>
                  <a:gd name="connsiteX0" fmla="*/ 93820 w 187640"/>
                  <a:gd name="connsiteY0" fmla="*/ 0 h 91875"/>
                  <a:gd name="connsiteX1" fmla="*/ 180721 w 187640"/>
                  <a:gd name="connsiteY1" fmla="*/ 57602 h 91875"/>
                  <a:gd name="connsiteX2" fmla="*/ 187640 w 187640"/>
                  <a:gd name="connsiteY2" fmla="*/ 91875 h 91875"/>
                  <a:gd name="connsiteX3" fmla="*/ 0 w 187640"/>
                  <a:gd name="connsiteY3" fmla="*/ 91875 h 91875"/>
                  <a:gd name="connsiteX4" fmla="*/ 6920 w 187640"/>
                  <a:gd name="connsiteY4" fmla="*/ 57602 h 91875"/>
                  <a:gd name="connsiteX5" fmla="*/ 93820 w 187640"/>
                  <a:gd name="connsiteY5" fmla="*/ 0 h 91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640" h="91875">
                    <a:moveTo>
                      <a:pt x="93820" y="0"/>
                    </a:moveTo>
                    <a:cubicBezTo>
                      <a:pt x="132886" y="0"/>
                      <a:pt x="166403" y="23752"/>
                      <a:pt x="180721" y="57602"/>
                    </a:cubicBezTo>
                    <a:lnTo>
                      <a:pt x="187640" y="91875"/>
                    </a:lnTo>
                    <a:lnTo>
                      <a:pt x="0" y="91875"/>
                    </a:lnTo>
                    <a:lnTo>
                      <a:pt x="6920" y="57602"/>
                    </a:lnTo>
                    <a:cubicBezTo>
                      <a:pt x="21237" y="23752"/>
                      <a:pt x="54755" y="0"/>
                      <a:pt x="93820" y="0"/>
                    </a:cubicBezTo>
                    <a:close/>
                  </a:path>
                </a:pathLst>
              </a:custGeom>
              <a:solidFill>
                <a:srgbClr val="DC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5902205" y="828912"/>
                <a:ext cx="54059" cy="540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183522" y="828912"/>
                <a:ext cx="54059" cy="540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577416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736550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895683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054816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213950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6373084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674273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833406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992539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151673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6310806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4" name="Rectangle 53"/>
          <p:cNvSpPr/>
          <p:nvPr/>
        </p:nvSpPr>
        <p:spPr>
          <a:xfrm>
            <a:off x="-1" y="0"/>
            <a:ext cx="457200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08197" y="2408218"/>
            <a:ext cx="2849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요구사항</a:t>
            </a:r>
            <a:endParaRPr lang="en-US" altLang="ko-KR" sz="28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8199" y="3494950"/>
            <a:ext cx="33556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</a:t>
            </a:r>
            <a:r>
              <a:rPr lang="ko-KR" altLang="en-US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요구사항정의서</a:t>
            </a:r>
            <a:endParaRPr lang="en-US" altLang="ko-KR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ko-KR" altLang="en-US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37722" y="2593328"/>
            <a:ext cx="1668554" cy="1671344"/>
            <a:chOff x="3737722" y="2593328"/>
            <a:chExt cx="1668554" cy="16713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7722" y="2593328"/>
              <a:ext cx="1668554" cy="167134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848100" y="3051175"/>
              <a:ext cx="14382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2</a:t>
              </a:r>
              <a:endPara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73" y="417507"/>
            <a:ext cx="6341225" cy="602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870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5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 tmFilter="0,0; .5, 1; 1, 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4571999" y="0"/>
            <a:ext cx="457200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Group 69"/>
          <p:cNvGrpSpPr/>
          <p:nvPr/>
        </p:nvGrpSpPr>
        <p:grpSpPr>
          <a:xfrm>
            <a:off x="2097462" y="1832837"/>
            <a:ext cx="2466413" cy="3209925"/>
            <a:chOff x="4572000" y="1889987"/>
            <a:chExt cx="2466413" cy="32099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93"/>
            <a:stretch/>
          </p:blipFill>
          <p:spPr>
            <a:xfrm>
              <a:off x="4572000" y="1889987"/>
              <a:ext cx="2466413" cy="3209925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5360052" y="2942679"/>
              <a:ext cx="841250" cy="552270"/>
              <a:chOff x="5577416" y="389063"/>
              <a:chExt cx="1027646" cy="674637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5670226" y="734194"/>
                <a:ext cx="864494" cy="3295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Freeform 44"/>
              <p:cNvSpPr/>
              <p:nvPr/>
            </p:nvSpPr>
            <p:spPr>
              <a:xfrm flipV="1">
                <a:off x="5993984" y="948821"/>
                <a:ext cx="180215" cy="88239"/>
              </a:xfrm>
              <a:custGeom>
                <a:avLst/>
                <a:gdLst>
                  <a:gd name="connsiteX0" fmla="*/ 93820 w 187640"/>
                  <a:gd name="connsiteY0" fmla="*/ 0 h 91875"/>
                  <a:gd name="connsiteX1" fmla="*/ 180721 w 187640"/>
                  <a:gd name="connsiteY1" fmla="*/ 57602 h 91875"/>
                  <a:gd name="connsiteX2" fmla="*/ 187640 w 187640"/>
                  <a:gd name="connsiteY2" fmla="*/ 91875 h 91875"/>
                  <a:gd name="connsiteX3" fmla="*/ 0 w 187640"/>
                  <a:gd name="connsiteY3" fmla="*/ 91875 h 91875"/>
                  <a:gd name="connsiteX4" fmla="*/ 6920 w 187640"/>
                  <a:gd name="connsiteY4" fmla="*/ 57602 h 91875"/>
                  <a:gd name="connsiteX5" fmla="*/ 93820 w 187640"/>
                  <a:gd name="connsiteY5" fmla="*/ 0 h 91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640" h="91875">
                    <a:moveTo>
                      <a:pt x="93820" y="0"/>
                    </a:moveTo>
                    <a:cubicBezTo>
                      <a:pt x="132886" y="0"/>
                      <a:pt x="166403" y="23752"/>
                      <a:pt x="180721" y="57602"/>
                    </a:cubicBezTo>
                    <a:lnTo>
                      <a:pt x="187640" y="91875"/>
                    </a:lnTo>
                    <a:lnTo>
                      <a:pt x="0" y="91875"/>
                    </a:lnTo>
                    <a:lnTo>
                      <a:pt x="6920" y="57602"/>
                    </a:lnTo>
                    <a:cubicBezTo>
                      <a:pt x="21237" y="23752"/>
                      <a:pt x="54755" y="0"/>
                      <a:pt x="93820" y="0"/>
                    </a:cubicBezTo>
                    <a:close/>
                  </a:path>
                </a:pathLst>
              </a:custGeom>
              <a:solidFill>
                <a:srgbClr val="DC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5902205" y="828912"/>
                <a:ext cx="54059" cy="540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183522" y="828912"/>
                <a:ext cx="54059" cy="54059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577416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736550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895683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054816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6213950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6373084" y="545690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674273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833406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992539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6151673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6310806" y="389063"/>
                <a:ext cx="231978" cy="231978"/>
              </a:xfrm>
              <a:prstGeom prst="ellipse">
                <a:avLst/>
              </a:prstGeom>
              <a:solidFill>
                <a:srgbClr val="E244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4" name="Rectangle 53"/>
          <p:cNvSpPr/>
          <p:nvPr/>
        </p:nvSpPr>
        <p:spPr>
          <a:xfrm>
            <a:off x="-1" y="0"/>
            <a:ext cx="4572000" cy="6858000"/>
          </a:xfrm>
          <a:prstGeom prst="rect">
            <a:avLst/>
          </a:prstGeom>
          <a:solidFill>
            <a:srgbClr val="E244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63364" y="2461884"/>
            <a:ext cx="2849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요구사항</a:t>
            </a:r>
            <a:endParaRPr lang="en-US" altLang="ko-KR" sz="28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363351" y="3229742"/>
            <a:ext cx="33556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-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유스케이스</a:t>
            </a:r>
            <a:endParaRPr lang="en-US" altLang="ko-KR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다이어그램</a:t>
            </a:r>
            <a:endParaRPr lang="en-US" altLang="ko-KR" sz="1200" dirty="0">
              <a:solidFill>
                <a:schemeClr val="bg1"/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870622"/>
            <a:ext cx="653415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687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50" tmFilter="0,0; .5, 1; 1, 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776</TotalTime>
  <Words>196</Words>
  <Application>Microsoft Office PowerPoint</Application>
  <PresentationFormat>화면 슬라이드 쇼(4:3)</PresentationFormat>
  <Paragraphs>101</Paragraphs>
  <Slides>18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canonnam</dc:creator>
  <cp:lastModifiedBy>Windows 사용자</cp:lastModifiedBy>
  <cp:revision>57</cp:revision>
  <dcterms:created xsi:type="dcterms:W3CDTF">2015-10-15T14:03:00Z</dcterms:created>
  <dcterms:modified xsi:type="dcterms:W3CDTF">2019-06-14T07:16:09Z</dcterms:modified>
</cp:coreProperties>
</file>